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media/image10.svg" ContentType="image/svg+xml"/>
  <Override PartName="/ppt/media/image12.svg" ContentType="image/svg+xml"/>
  <Override PartName="/ppt/media/image14.svg" ContentType="image/svg+xml"/>
  <Override PartName="/ppt/media/image16.svg" ContentType="image/svg+xml"/>
  <Override PartName="/ppt/media/image18.svg" ContentType="image/svg+xml"/>
  <Override PartName="/ppt/media/image20.svg" ContentType="image/svg+xml"/>
  <Override PartName="/ppt/media/image23.svg" ContentType="image/svg+xml"/>
  <Override PartName="/ppt/media/image25.svg" ContentType="image/svg+xml"/>
  <Override PartName="/ppt/media/image27.svg" ContentType="image/svg+xml"/>
  <Override PartName="/ppt/media/image3.svg" ContentType="image/svg+xml"/>
  <Override PartName="/ppt/media/image30.svg" ContentType="image/svg+xml"/>
  <Override PartName="/ppt/media/image32.svg" ContentType="image/svg+xml"/>
  <Override PartName="/ppt/media/image34.svg" ContentType="image/svg+xml"/>
  <Override PartName="/ppt/media/image36.svg" ContentType="image/svg+xml"/>
  <Override PartName="/ppt/media/image38.svg" ContentType="image/svg+xml"/>
  <Override PartName="/ppt/media/image40.svg" ContentType="image/svg+xml"/>
  <Override PartName="/ppt/media/image42.svg" ContentType="image/svg+xml"/>
  <Override PartName="/ppt/media/image44.svg" ContentType="image/svg+xml"/>
  <Override PartName="/ppt/media/image47.svg" ContentType="image/svg+xml"/>
  <Override PartName="/ppt/media/image49.svg" ContentType="image/svg+xml"/>
  <Override PartName="/ppt/media/image5.svg" ContentType="image/svg+xml"/>
  <Override PartName="/ppt/media/image51.svg" ContentType="image/svg+xml"/>
  <Override PartName="/ppt/media/image53.svg" ContentType="image/svg+xml"/>
  <Override PartName="/ppt/media/image7.svg" ContentType="image/svg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61" r:id="rId4"/>
    <p:sldId id="267" r:id="rId5"/>
  </p:sldIdLst>
  <p:sldSz cx="18288000" cy="10287000"/>
  <p:notesSz cx="6858000" cy="9144000"/>
  <p:embeddedFontLst>
    <p:embeddedFont>
      <p:font typeface="TT Norms" panose="020B0604020202020204" charset="0"/>
      <p:regular r:id="rId6"/>
    </p:embeddedFont>
    <p:embeddedFont>
      <p:font typeface="TT Norms Bold" panose="020B0604020202020204" charset="0"/>
      <p:regular r:id="rId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5" d="100"/>
          <a:sy n="45" d="100"/>
        </p:scale>
        <p:origin x="1234" y="8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font" Target="fonts/font1.fntdata"/><Relationship Id="rId7" Type="http://schemas.openxmlformats.org/officeDocument/2006/relationships/font" Target="fonts/font2.fntdata"/><Relationship Id="rId8" Type="http://schemas.openxmlformats.org/officeDocument/2006/relationships/presProps" Target="presProps.xml"/><Relationship Id="rId9" Type="http://schemas.openxmlformats.org/officeDocument/2006/relationships/viewProps" Target="viewProps.xml"/><Relationship Id="rId10" Type="http://schemas.openxmlformats.org/officeDocument/2006/relationships/theme" Target="theme/theme1.xml"/><Relationship Id="rId11" Type="http://schemas.openxmlformats.org/officeDocument/2006/relationships/tableStyles" Target="tableStyles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eg"/><Relationship Id="rId3" Type="http://schemas.openxmlformats.org/officeDocument/2006/relationships/image" Target="../media/image2.png"/><Relationship Id="rId4" Type="http://schemas.openxmlformats.org/officeDocument/2006/relationships/image" Target="../media/image3.svg"/><Relationship Id="rId5" Type="http://schemas.openxmlformats.org/officeDocument/2006/relationships/image" Target="../media/image4.png"/><Relationship Id="rId6" Type="http://schemas.openxmlformats.org/officeDocument/2006/relationships/image" Target="../media/image5.svg"/><Relationship Id="rId7" Type="http://schemas.openxmlformats.org/officeDocument/2006/relationships/image" Target="../media/image6.png"/><Relationship Id="rId8" Type="http://schemas.openxmlformats.org/officeDocument/2006/relationships/image" Target="../media/image7.svg"/><Relationship Id="rId9" Type="http://schemas.openxmlformats.org/officeDocument/2006/relationships/image" Target="../media/image8.jpeg"/><Relationship Id="rId10" Type="http://schemas.openxmlformats.org/officeDocument/2006/relationships/image" Target="../media/image9.png"/><Relationship Id="rId11" Type="http://schemas.openxmlformats.org/officeDocument/2006/relationships/image" Target="../media/image10.svg"/><Relationship Id="rId12" Type="http://schemas.openxmlformats.org/officeDocument/2006/relationships/image" Target="../media/image11.png"/><Relationship Id="rId13" Type="http://schemas.openxmlformats.org/officeDocument/2006/relationships/image" Target="../media/image12.svg"/><Relationship Id="rId14" Type="http://schemas.openxmlformats.org/officeDocument/2006/relationships/image" Target="../media/image13.png"/><Relationship Id="rId15" Type="http://schemas.openxmlformats.org/officeDocument/2006/relationships/image" Target="../media/image14.svg"/><Relationship Id="rId16" Type="http://schemas.openxmlformats.org/officeDocument/2006/relationships/image" Target="../media/image15.png"/><Relationship Id="rId17" Type="http://schemas.openxmlformats.org/officeDocument/2006/relationships/image" Target="../media/image16.svg"/><Relationship Id="rId18" Type="http://schemas.openxmlformats.org/officeDocument/2006/relationships/image" Target="../media/image17.png"/><Relationship Id="rId19" Type="http://schemas.openxmlformats.org/officeDocument/2006/relationships/image" Target="../media/image18.svg"/><Relationship Id="rId20" Type="http://schemas.openxmlformats.org/officeDocument/2006/relationships/image" Target="../media/image19.png"/><Relationship Id="rId21" Type="http://schemas.openxmlformats.org/officeDocument/2006/relationships/image" Target="../media/image20.svg"/><Relationship Id="rId22" Type="http://schemas.openxmlformats.org/officeDocument/2006/relationships/image" Target="../media/image21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eg"/><Relationship Id="rId3" Type="http://schemas.openxmlformats.org/officeDocument/2006/relationships/image" Target="../media/image13.png"/><Relationship Id="rId4" Type="http://schemas.openxmlformats.org/officeDocument/2006/relationships/image" Target="../media/image14.svg"/><Relationship Id="rId5" Type="http://schemas.openxmlformats.org/officeDocument/2006/relationships/image" Target="../media/image2.png"/><Relationship Id="rId6" Type="http://schemas.openxmlformats.org/officeDocument/2006/relationships/image" Target="../media/image3.svg"/><Relationship Id="rId7" Type="http://schemas.openxmlformats.org/officeDocument/2006/relationships/image" Target="../media/image22.png"/><Relationship Id="rId8" Type="http://schemas.openxmlformats.org/officeDocument/2006/relationships/image" Target="../media/image23.svg"/><Relationship Id="rId9" Type="http://schemas.openxmlformats.org/officeDocument/2006/relationships/image" Target="../media/image24.png"/><Relationship Id="rId10" Type="http://schemas.openxmlformats.org/officeDocument/2006/relationships/image" Target="../media/image25.svg"/><Relationship Id="rId11" Type="http://schemas.openxmlformats.org/officeDocument/2006/relationships/image" Target="../media/image19.png"/><Relationship Id="rId12" Type="http://schemas.openxmlformats.org/officeDocument/2006/relationships/image" Target="../media/image20.svg"/><Relationship Id="rId13" Type="http://schemas.openxmlformats.org/officeDocument/2006/relationships/image" Target="../media/image26.png"/><Relationship Id="rId14" Type="http://schemas.openxmlformats.org/officeDocument/2006/relationships/image" Target="../media/image27.svg"/><Relationship Id="rId15" Type="http://schemas.openxmlformats.org/officeDocument/2006/relationships/image" Target="../media/image28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eg"/><Relationship Id="rId3" Type="http://schemas.openxmlformats.org/officeDocument/2006/relationships/image" Target="../media/image22.png"/><Relationship Id="rId4" Type="http://schemas.openxmlformats.org/officeDocument/2006/relationships/image" Target="../media/image23.svg"/><Relationship Id="rId5" Type="http://schemas.openxmlformats.org/officeDocument/2006/relationships/image" Target="../media/image29.png"/><Relationship Id="rId6" Type="http://schemas.openxmlformats.org/officeDocument/2006/relationships/image" Target="../media/image30.svg"/><Relationship Id="rId7" Type="http://schemas.openxmlformats.org/officeDocument/2006/relationships/image" Target="../media/image2.png"/><Relationship Id="rId8" Type="http://schemas.openxmlformats.org/officeDocument/2006/relationships/image" Target="../media/image3.svg"/><Relationship Id="rId9" Type="http://schemas.openxmlformats.org/officeDocument/2006/relationships/image" Target="../media/image31.png"/><Relationship Id="rId10" Type="http://schemas.openxmlformats.org/officeDocument/2006/relationships/image" Target="../media/image32.svg"/><Relationship Id="rId11" Type="http://schemas.openxmlformats.org/officeDocument/2006/relationships/image" Target="../media/image33.png"/><Relationship Id="rId12" Type="http://schemas.openxmlformats.org/officeDocument/2006/relationships/image" Target="../media/image34.svg"/><Relationship Id="rId13" Type="http://schemas.openxmlformats.org/officeDocument/2006/relationships/image" Target="../media/image35.png"/><Relationship Id="rId14" Type="http://schemas.openxmlformats.org/officeDocument/2006/relationships/image" Target="../media/image36.svg"/><Relationship Id="rId15" Type="http://schemas.openxmlformats.org/officeDocument/2006/relationships/image" Target="../media/image37.png"/><Relationship Id="rId16" Type="http://schemas.openxmlformats.org/officeDocument/2006/relationships/image" Target="../media/image38.svg"/><Relationship Id="rId17" Type="http://schemas.openxmlformats.org/officeDocument/2006/relationships/image" Target="../media/image39.png"/><Relationship Id="rId18" Type="http://schemas.openxmlformats.org/officeDocument/2006/relationships/image" Target="../media/image40.svg"/><Relationship Id="rId19" Type="http://schemas.openxmlformats.org/officeDocument/2006/relationships/image" Target="../media/image41.png"/><Relationship Id="rId20" Type="http://schemas.openxmlformats.org/officeDocument/2006/relationships/image" Target="../media/image42.svg"/><Relationship Id="rId21" Type="http://schemas.openxmlformats.org/officeDocument/2006/relationships/image" Target="../media/image43.png"/><Relationship Id="rId22" Type="http://schemas.openxmlformats.org/officeDocument/2006/relationships/image" Target="../media/image44.svg"/><Relationship Id="rId23" Type="http://schemas.openxmlformats.org/officeDocument/2006/relationships/image" Target="../media/image28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eg"/><Relationship Id="rId3" Type="http://schemas.openxmlformats.org/officeDocument/2006/relationships/image" Target="../media/image6.png"/><Relationship Id="rId4" Type="http://schemas.openxmlformats.org/officeDocument/2006/relationships/image" Target="../media/image7.svg"/><Relationship Id="rId5" Type="http://schemas.openxmlformats.org/officeDocument/2006/relationships/image" Target="../media/image2.png"/><Relationship Id="rId6" Type="http://schemas.openxmlformats.org/officeDocument/2006/relationships/image" Target="../media/image3.svg"/><Relationship Id="rId7" Type="http://schemas.openxmlformats.org/officeDocument/2006/relationships/image" Target="../media/image45.jpeg"/><Relationship Id="rId8" Type="http://schemas.openxmlformats.org/officeDocument/2006/relationships/image" Target="../media/image46.png"/><Relationship Id="rId9" Type="http://schemas.openxmlformats.org/officeDocument/2006/relationships/image" Target="../media/image47.svg"/><Relationship Id="rId10" Type="http://schemas.openxmlformats.org/officeDocument/2006/relationships/image" Target="../media/image48.png"/><Relationship Id="rId11" Type="http://schemas.openxmlformats.org/officeDocument/2006/relationships/image" Target="../media/image49.svg"/><Relationship Id="rId12" Type="http://schemas.openxmlformats.org/officeDocument/2006/relationships/image" Target="../media/image50.png"/><Relationship Id="rId13" Type="http://schemas.openxmlformats.org/officeDocument/2006/relationships/image" Target="../media/image51.svg"/><Relationship Id="rId14" Type="http://schemas.openxmlformats.org/officeDocument/2006/relationships/image" Target="../media/image52.png"/><Relationship Id="rId15" Type="http://schemas.openxmlformats.org/officeDocument/2006/relationships/image" Target="../media/image53.svg"/><Relationship Id="rId16" Type="http://schemas.openxmlformats.org/officeDocument/2006/relationships/image" Target="../media/image9.png"/><Relationship Id="rId17" Type="http://schemas.openxmlformats.org/officeDocument/2006/relationships/image" Target="../media/image10.svg"/><Relationship Id="rId18" Type="http://schemas.openxmlformats.org/officeDocument/2006/relationships/image" Target="../media/image13.png"/><Relationship Id="rId19" Type="http://schemas.openxmlformats.org/officeDocument/2006/relationships/image" Target="../media/image14.svg"/><Relationship Id="rId20" Type="http://schemas.openxmlformats.org/officeDocument/2006/relationships/image" Target="../media/image11.png"/><Relationship Id="rId21" Type="http://schemas.openxmlformats.org/officeDocument/2006/relationships/image" Target="../media/image12.svg"/><Relationship Id="rId22" Type="http://schemas.openxmlformats.org/officeDocument/2006/relationships/image" Target="../media/image17.png"/><Relationship Id="rId23" Type="http://schemas.openxmlformats.org/officeDocument/2006/relationships/image" Target="../media/image18.svg"/><Relationship Id="rId2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Freeform 3"/>
          <p:cNvSpPr/>
          <p:nvPr/>
        </p:nvSpPr>
        <p:spPr>
          <a:xfrm rot="-741444">
            <a:off x="-3628327" y="-3483694"/>
            <a:ext cx="7256654" cy="5738804"/>
          </a:xfrm>
          <a:custGeom>
            <a:avLst/>
            <a:gdLst/>
            <a:ahLst/>
            <a:cxnLst/>
            <a:rect l="l" t="t" r="r" b="b"/>
            <a:pathLst>
              <a:path w="7256654" h="5738804">
                <a:moveTo>
                  <a:pt x="0" y="0"/>
                </a:moveTo>
                <a:lnTo>
                  <a:pt x="7256654" y="0"/>
                </a:lnTo>
                <a:lnTo>
                  <a:pt x="7256654" y="5738804"/>
                </a:lnTo>
                <a:lnTo>
                  <a:pt x="0" y="573880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2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4258262" y="6073060"/>
            <a:ext cx="2098777" cy="1659783"/>
          </a:xfrm>
          <a:custGeom>
            <a:avLst/>
            <a:gdLst/>
            <a:ahLst/>
            <a:cxnLst/>
            <a:rect l="l" t="t" r="r" b="b"/>
            <a:pathLst>
              <a:path w="2098777" h="1659783">
                <a:moveTo>
                  <a:pt x="0" y="0"/>
                </a:moveTo>
                <a:lnTo>
                  <a:pt x="2098778" y="0"/>
                </a:lnTo>
                <a:lnTo>
                  <a:pt x="2098778" y="1659783"/>
                </a:lnTo>
                <a:lnTo>
                  <a:pt x="0" y="165978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9999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1303287" y="6111240"/>
            <a:ext cx="4665047" cy="967740"/>
            <a:chOff x="0" y="0"/>
            <a:chExt cx="1228654" cy="25487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28654" cy="254878"/>
            </a:xfrm>
            <a:custGeom>
              <a:avLst/>
              <a:gdLst/>
              <a:ahLst/>
              <a:cxnLst/>
              <a:rect l="l" t="t" r="r" b="b"/>
              <a:pathLst>
                <a:path w="1228654" h="254878">
                  <a:moveTo>
                    <a:pt x="16596" y="0"/>
                  </a:moveTo>
                  <a:lnTo>
                    <a:pt x="1212059" y="0"/>
                  </a:lnTo>
                  <a:cubicBezTo>
                    <a:pt x="1216460" y="0"/>
                    <a:pt x="1220681" y="1748"/>
                    <a:pt x="1223794" y="4861"/>
                  </a:cubicBezTo>
                  <a:cubicBezTo>
                    <a:pt x="1226906" y="7973"/>
                    <a:pt x="1228654" y="12194"/>
                    <a:pt x="1228654" y="16596"/>
                  </a:cubicBezTo>
                  <a:lnTo>
                    <a:pt x="1228654" y="238282"/>
                  </a:lnTo>
                  <a:cubicBezTo>
                    <a:pt x="1228654" y="242684"/>
                    <a:pt x="1226906" y="246905"/>
                    <a:pt x="1223794" y="250017"/>
                  </a:cubicBezTo>
                  <a:cubicBezTo>
                    <a:pt x="1220681" y="253130"/>
                    <a:pt x="1216460" y="254878"/>
                    <a:pt x="1212059" y="254878"/>
                  </a:cubicBezTo>
                  <a:lnTo>
                    <a:pt x="16596" y="254878"/>
                  </a:lnTo>
                  <a:cubicBezTo>
                    <a:pt x="12194" y="254878"/>
                    <a:pt x="7973" y="253130"/>
                    <a:pt x="4861" y="250017"/>
                  </a:cubicBezTo>
                  <a:cubicBezTo>
                    <a:pt x="1748" y="246905"/>
                    <a:pt x="0" y="242684"/>
                    <a:pt x="0" y="238282"/>
                  </a:cubicBezTo>
                  <a:lnTo>
                    <a:pt x="0" y="16596"/>
                  </a:lnTo>
                  <a:cubicBezTo>
                    <a:pt x="0" y="12194"/>
                    <a:pt x="1748" y="7973"/>
                    <a:pt x="4861" y="4861"/>
                  </a:cubicBezTo>
                  <a:cubicBezTo>
                    <a:pt x="7973" y="1748"/>
                    <a:pt x="12194" y="0"/>
                    <a:pt x="16596" y="0"/>
                  </a:cubicBezTo>
                  <a:close/>
                </a:path>
              </a:pathLst>
            </a:custGeom>
            <a:solidFill>
              <a:srgbClr val="189B7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66675"/>
              <a:ext cx="1228654" cy="3215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80"/>
                </a:lnSpc>
              </a:pPr>
              <a:r>
                <a:rPr lang="en-US" sz="2520" spc="75" dirty="0" err="1">
                  <a:solidFill>
                    <a:srgbClr val="FFFFFF"/>
                  </a:solidFill>
                  <a:latin typeface="TT Norms"/>
                  <a:ea typeface="TT Norms"/>
                  <a:cs typeface="TT Norms"/>
                  <a:sym typeface="TT Norms"/>
                </a:rPr>
                <a:t>Nombre_Cliente</a:t>
              </a:r>
              <a:endParaRPr lang="en-US" sz="2520" spc="75" dirty="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endParaRPr>
            </a:p>
          </p:txBody>
        </p:sp>
      </p:grpSp>
      <p:sp>
        <p:nvSpPr>
          <p:cNvPr id="8" name="Freeform 8"/>
          <p:cNvSpPr/>
          <p:nvPr/>
        </p:nvSpPr>
        <p:spPr>
          <a:xfrm>
            <a:off x="12845143" y="-428813"/>
            <a:ext cx="9062563" cy="1737927"/>
          </a:xfrm>
          <a:custGeom>
            <a:avLst/>
            <a:gdLst/>
            <a:ahLst/>
            <a:cxnLst/>
            <a:rect l="l" t="t" r="r" b="b"/>
            <a:pathLst>
              <a:path w="9062563" h="1737927">
                <a:moveTo>
                  <a:pt x="0" y="0"/>
                </a:moveTo>
                <a:lnTo>
                  <a:pt x="9062563" y="0"/>
                </a:lnTo>
                <a:lnTo>
                  <a:pt x="9062563" y="1737927"/>
                </a:lnTo>
                <a:lnTo>
                  <a:pt x="0" y="173792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t="-85886" r="-6470" b="-1745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-4274641" y="8836087"/>
            <a:ext cx="7256654" cy="5738804"/>
          </a:xfrm>
          <a:custGeom>
            <a:avLst/>
            <a:gdLst/>
            <a:ahLst/>
            <a:cxnLst/>
            <a:rect l="l" t="t" r="r" b="b"/>
            <a:pathLst>
              <a:path w="7256654" h="5738804">
                <a:moveTo>
                  <a:pt x="0" y="0"/>
                </a:moveTo>
                <a:lnTo>
                  <a:pt x="7256654" y="0"/>
                </a:lnTo>
                <a:lnTo>
                  <a:pt x="7256654" y="5738804"/>
                </a:lnTo>
                <a:lnTo>
                  <a:pt x="0" y="573880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2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0" name="Group 10"/>
          <p:cNvGrpSpPr/>
          <p:nvPr/>
        </p:nvGrpSpPr>
        <p:grpSpPr>
          <a:xfrm>
            <a:off x="9643792" y="857250"/>
            <a:ext cx="8829132" cy="9124950"/>
            <a:chOff x="0" y="0"/>
            <a:chExt cx="1262200" cy="1304489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262200" cy="1304489"/>
            </a:xfrm>
            <a:custGeom>
              <a:avLst/>
              <a:gdLst/>
              <a:ahLst/>
              <a:cxnLst/>
              <a:rect l="l" t="t" r="r" b="b"/>
              <a:pathLst>
                <a:path w="1262200" h="1304489">
                  <a:moveTo>
                    <a:pt x="8769" y="0"/>
                  </a:moveTo>
                  <a:lnTo>
                    <a:pt x="1253431" y="0"/>
                  </a:lnTo>
                  <a:cubicBezTo>
                    <a:pt x="1258274" y="0"/>
                    <a:pt x="1262200" y="3926"/>
                    <a:pt x="1262200" y="8769"/>
                  </a:cubicBezTo>
                  <a:lnTo>
                    <a:pt x="1262200" y="1295721"/>
                  </a:lnTo>
                  <a:cubicBezTo>
                    <a:pt x="1262200" y="1300564"/>
                    <a:pt x="1258274" y="1304489"/>
                    <a:pt x="1253431" y="1304489"/>
                  </a:cubicBezTo>
                  <a:lnTo>
                    <a:pt x="8769" y="1304489"/>
                  </a:lnTo>
                  <a:cubicBezTo>
                    <a:pt x="6443" y="1304489"/>
                    <a:pt x="4213" y="1303566"/>
                    <a:pt x="2568" y="1301921"/>
                  </a:cubicBezTo>
                  <a:cubicBezTo>
                    <a:pt x="924" y="1300277"/>
                    <a:pt x="0" y="1298046"/>
                    <a:pt x="0" y="1295721"/>
                  </a:cubicBezTo>
                  <a:lnTo>
                    <a:pt x="0" y="8769"/>
                  </a:lnTo>
                  <a:cubicBezTo>
                    <a:pt x="0" y="3926"/>
                    <a:pt x="3926" y="0"/>
                    <a:pt x="8769" y="0"/>
                  </a:cubicBezTo>
                  <a:close/>
                </a:path>
              </a:pathLst>
            </a:custGeom>
            <a:blipFill>
              <a:blip r:embed="rId9"/>
              <a:stretch>
                <a:fillRect l="-7300" t="-33216" b="-22613"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2" name="Freeform 12"/>
          <p:cNvSpPr/>
          <p:nvPr/>
        </p:nvSpPr>
        <p:spPr>
          <a:xfrm rot="5400000">
            <a:off x="8491400" y="9120020"/>
            <a:ext cx="2304785" cy="2333959"/>
          </a:xfrm>
          <a:custGeom>
            <a:avLst/>
            <a:gdLst/>
            <a:ahLst/>
            <a:cxnLst/>
            <a:rect l="l" t="t" r="r" b="b"/>
            <a:pathLst>
              <a:path w="2304785" h="2333959">
                <a:moveTo>
                  <a:pt x="0" y="0"/>
                </a:moveTo>
                <a:lnTo>
                  <a:pt x="2304785" y="0"/>
                </a:lnTo>
                <a:lnTo>
                  <a:pt x="2304785" y="2333960"/>
                </a:lnTo>
                <a:lnTo>
                  <a:pt x="0" y="233396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1200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17772062" y="-112037"/>
            <a:ext cx="677531" cy="552187"/>
          </a:xfrm>
          <a:custGeom>
            <a:avLst/>
            <a:gdLst/>
            <a:ahLst/>
            <a:cxnLst/>
            <a:rect l="l" t="t" r="r" b="b"/>
            <a:pathLst>
              <a:path w="677531" h="552187">
                <a:moveTo>
                  <a:pt x="0" y="0"/>
                </a:moveTo>
                <a:lnTo>
                  <a:pt x="677531" y="0"/>
                </a:lnTo>
                <a:lnTo>
                  <a:pt x="677531" y="552188"/>
                </a:lnTo>
                <a:lnTo>
                  <a:pt x="0" y="55218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 rot="5400000">
            <a:off x="17099297" y="489863"/>
            <a:ext cx="2700592" cy="1077675"/>
          </a:xfrm>
          <a:custGeom>
            <a:avLst/>
            <a:gdLst/>
            <a:ahLst/>
            <a:cxnLst/>
            <a:rect l="l" t="t" r="r" b="b"/>
            <a:pathLst>
              <a:path w="2700592" h="1077675">
                <a:moveTo>
                  <a:pt x="0" y="0"/>
                </a:moveTo>
                <a:lnTo>
                  <a:pt x="2700592" y="0"/>
                </a:lnTo>
                <a:lnTo>
                  <a:pt x="2700592" y="1077674"/>
                </a:lnTo>
                <a:lnTo>
                  <a:pt x="0" y="107767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r="-3357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 rot="-5400000">
            <a:off x="-2218806" y="4798504"/>
            <a:ext cx="4356984" cy="690229"/>
          </a:xfrm>
          <a:custGeom>
            <a:avLst/>
            <a:gdLst/>
            <a:ahLst/>
            <a:cxnLst/>
            <a:rect l="l" t="t" r="r" b="b"/>
            <a:pathLst>
              <a:path w="4356984" h="690229">
                <a:moveTo>
                  <a:pt x="0" y="0"/>
                </a:moveTo>
                <a:lnTo>
                  <a:pt x="4356983" y="0"/>
                </a:lnTo>
                <a:lnTo>
                  <a:pt x="4356983" y="690228"/>
                </a:lnTo>
                <a:lnTo>
                  <a:pt x="0" y="690228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t="-312011" r="-855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 flipH="1">
            <a:off x="17772062" y="8538265"/>
            <a:ext cx="1491022" cy="952391"/>
          </a:xfrm>
          <a:custGeom>
            <a:avLst/>
            <a:gdLst/>
            <a:ahLst/>
            <a:cxnLst/>
            <a:rect l="l" t="t" r="r" b="b"/>
            <a:pathLst>
              <a:path w="1491022" h="952391">
                <a:moveTo>
                  <a:pt x="1491023" y="0"/>
                </a:moveTo>
                <a:lnTo>
                  <a:pt x="0" y="0"/>
                </a:lnTo>
                <a:lnTo>
                  <a:pt x="0" y="952390"/>
                </a:lnTo>
                <a:lnTo>
                  <a:pt x="1491023" y="952390"/>
                </a:lnTo>
                <a:lnTo>
                  <a:pt x="1491023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17"/>
          <p:cNvSpPr/>
          <p:nvPr/>
        </p:nvSpPr>
        <p:spPr>
          <a:xfrm>
            <a:off x="-1188105" y="-204977"/>
            <a:ext cx="1699256" cy="1019554"/>
          </a:xfrm>
          <a:custGeom>
            <a:avLst/>
            <a:gdLst/>
            <a:ahLst/>
            <a:cxnLst/>
            <a:rect l="l" t="t" r="r" b="b"/>
            <a:pathLst>
              <a:path w="1699256" h="1019554">
                <a:moveTo>
                  <a:pt x="0" y="0"/>
                </a:moveTo>
                <a:lnTo>
                  <a:pt x="1699256" y="0"/>
                </a:lnTo>
                <a:lnTo>
                  <a:pt x="1699256" y="1019554"/>
                </a:lnTo>
                <a:lnTo>
                  <a:pt x="0" y="1019554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8"/>
          <p:cNvSpPr/>
          <p:nvPr/>
        </p:nvSpPr>
        <p:spPr>
          <a:xfrm>
            <a:off x="723900" y="498840"/>
            <a:ext cx="3534362" cy="1747508"/>
          </a:xfrm>
          <a:custGeom>
            <a:avLst/>
            <a:gdLst/>
            <a:ahLst/>
            <a:cxnLst/>
            <a:rect l="l" t="t" r="r" b="b"/>
            <a:pathLst>
              <a:path w="3534362" h="1747508">
                <a:moveTo>
                  <a:pt x="0" y="0"/>
                </a:moveTo>
                <a:lnTo>
                  <a:pt x="3534362" y="0"/>
                </a:lnTo>
                <a:lnTo>
                  <a:pt x="3534362" y="1747507"/>
                </a:lnTo>
                <a:lnTo>
                  <a:pt x="0" y="1747507"/>
                </a:lnTo>
                <a:lnTo>
                  <a:pt x="0" y="0"/>
                </a:lnTo>
                <a:close/>
              </a:path>
            </a:pathLst>
          </a:custGeom>
          <a:blipFill>
            <a:blip r:embed="rId22"/>
            <a:stretch>
              <a:fillRect l="-4115" t="-50539" b="-6003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TextBox 19"/>
          <p:cNvSpPr txBox="1"/>
          <p:nvPr/>
        </p:nvSpPr>
        <p:spPr>
          <a:xfrm>
            <a:off x="1303287" y="3583100"/>
            <a:ext cx="7899528" cy="2019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32"/>
              </a:lnSpc>
            </a:pPr>
            <a:r>
              <a:rPr lang="en-US" sz="7580" b="1" dirty="0" err="1">
                <a:solidFill>
                  <a:srgbClr val="023535"/>
                </a:solidFill>
                <a:latin typeface="TT Norms Bold"/>
                <a:ea typeface="TT Norms Bold"/>
                <a:cs typeface="TT Norms Bold"/>
                <a:sym typeface="TT Norms Bold"/>
              </a:rPr>
              <a:t>Comparativo</a:t>
            </a:r>
            <a:r>
              <a:rPr lang="en-US" sz="7580" b="1" dirty="0">
                <a:solidFill>
                  <a:srgbClr val="023535"/>
                </a:solidFill>
                <a:latin typeface="TT Norms Bold"/>
                <a:ea typeface="TT Norms Bold"/>
                <a:cs typeface="TT Norms Bold"/>
                <a:sym typeface="TT Norms Bold"/>
              </a:rPr>
              <a:t>:</a:t>
            </a:r>
          </a:p>
          <a:p>
            <a:pPr algn="l">
              <a:lnSpc>
                <a:spcPts val="7732"/>
              </a:lnSpc>
            </a:pPr>
            <a:r>
              <a:rPr lang="en-US" sz="7580" b="1" dirty="0">
                <a:solidFill>
                  <a:srgbClr val="023535"/>
                </a:solidFill>
                <a:latin typeface="TT Norms Bold"/>
                <a:ea typeface="TT Norms Bold"/>
                <a:cs typeface="TT Norms Bold"/>
                <a:sym typeface="TT Norms Bold"/>
              </a:rPr>
              <a:t>Autos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303287" y="8208264"/>
            <a:ext cx="4904101" cy="4143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76"/>
              </a:lnSpc>
            </a:pPr>
            <a:r>
              <a:rPr lang="en-US" sz="2520" b="1" dirty="0" err="1">
                <a:solidFill>
                  <a:srgbClr val="023535"/>
                </a:solidFill>
                <a:latin typeface="TT Norms Bold"/>
                <a:ea typeface="TT Norms Bold"/>
                <a:cs typeface="TT Norms Bold"/>
                <a:sym typeface="TT Norms Bold"/>
              </a:rPr>
              <a:t>Mes_actual</a:t>
            </a:r>
            <a:r>
              <a:rPr lang="en-US" sz="2520" b="1" dirty="0">
                <a:solidFill>
                  <a:srgbClr val="023535"/>
                </a:solidFill>
                <a:latin typeface="TT Norms Bold"/>
                <a:ea typeface="TT Norms Bold"/>
                <a:cs typeface="TT Norms Bold"/>
                <a:sym typeface="TT Norms Bold"/>
              </a:rPr>
              <a:t> y </a:t>
            </a:r>
            <a:r>
              <a:rPr lang="en-US" sz="2520" b="1" dirty="0" err="1">
                <a:solidFill>
                  <a:srgbClr val="023535"/>
                </a:solidFill>
                <a:latin typeface="TT Norms Bold"/>
                <a:ea typeface="TT Norms Bold"/>
                <a:cs typeface="TT Norms Bold"/>
                <a:sym typeface="TT Norms Bold"/>
              </a:rPr>
              <a:t>año</a:t>
            </a:r>
            <a:endParaRPr lang="en-US" sz="2520" dirty="0">
              <a:solidFill>
                <a:srgbClr val="023535"/>
              </a:solidFill>
              <a:latin typeface="TT Norms"/>
              <a:ea typeface="TT Norms"/>
              <a:cs typeface="TT Norms"/>
              <a:sym typeface="TT Norms"/>
            </a:endParaRPr>
          </a:p>
        </p:txBody>
      </p:sp>
      <p:sp>
        <p:nvSpPr>
          <p:cNvPr id="21" name="Freeform 21"/>
          <p:cNvSpPr/>
          <p:nvPr/>
        </p:nvSpPr>
        <p:spPr>
          <a:xfrm rot="5400000">
            <a:off x="8491400" y="-443400"/>
            <a:ext cx="2304785" cy="2333959"/>
          </a:xfrm>
          <a:custGeom>
            <a:avLst/>
            <a:gdLst/>
            <a:ahLst/>
            <a:cxnLst/>
            <a:rect l="l" t="t" r="r" b="b"/>
            <a:pathLst>
              <a:path w="2304785" h="2333959">
                <a:moveTo>
                  <a:pt x="0" y="0"/>
                </a:moveTo>
                <a:lnTo>
                  <a:pt x="2304785" y="0"/>
                </a:lnTo>
                <a:lnTo>
                  <a:pt x="2304785" y="2333959"/>
                </a:lnTo>
                <a:lnTo>
                  <a:pt x="0" y="233395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1200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0" y="2144019"/>
            <a:ext cx="18452144" cy="7342880"/>
            <a:chOff x="0" y="-190500"/>
            <a:chExt cx="4859824" cy="161548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59824" cy="1424986"/>
            </a:xfrm>
            <a:custGeom>
              <a:avLst/>
              <a:gdLst/>
              <a:ahLst/>
              <a:cxnLst/>
              <a:rect l="l" t="t" r="r" b="b"/>
              <a:pathLst>
                <a:path w="4859824" h="1357928">
                  <a:moveTo>
                    <a:pt x="0" y="0"/>
                  </a:moveTo>
                  <a:lnTo>
                    <a:pt x="4859824" y="0"/>
                  </a:lnTo>
                  <a:lnTo>
                    <a:pt x="4859824" y="1357928"/>
                  </a:lnTo>
                  <a:lnTo>
                    <a:pt x="0" y="1357928"/>
                  </a:lnTo>
                  <a:close/>
                </a:path>
              </a:pathLst>
            </a:custGeom>
            <a:solidFill>
              <a:srgbClr val="189B75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0"/>
              <a:ext cx="4859824" cy="15484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04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rot="5400000">
            <a:off x="-1350296" y="5168601"/>
            <a:ext cx="2700592" cy="1077675"/>
          </a:xfrm>
          <a:custGeom>
            <a:avLst/>
            <a:gdLst/>
            <a:ahLst/>
            <a:cxnLst/>
            <a:rect l="l" t="t" r="r" b="b"/>
            <a:pathLst>
              <a:path w="2700592" h="1077675">
                <a:moveTo>
                  <a:pt x="0" y="0"/>
                </a:moveTo>
                <a:lnTo>
                  <a:pt x="2700592" y="0"/>
                </a:lnTo>
                <a:lnTo>
                  <a:pt x="2700592" y="1077675"/>
                </a:lnTo>
                <a:lnTo>
                  <a:pt x="0" y="107767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r="-3357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-741444" flipH="1">
            <a:off x="15385632" y="-2938132"/>
            <a:ext cx="7256654" cy="5738804"/>
          </a:xfrm>
          <a:custGeom>
            <a:avLst/>
            <a:gdLst/>
            <a:ahLst/>
            <a:cxnLst/>
            <a:rect l="l" t="t" r="r" b="b"/>
            <a:pathLst>
              <a:path w="7256654" h="5738804">
                <a:moveTo>
                  <a:pt x="7256654" y="0"/>
                </a:moveTo>
                <a:lnTo>
                  <a:pt x="0" y="0"/>
                </a:lnTo>
                <a:lnTo>
                  <a:pt x="0" y="5738804"/>
                </a:lnTo>
                <a:lnTo>
                  <a:pt x="7256654" y="5738804"/>
                </a:lnTo>
                <a:lnTo>
                  <a:pt x="7256654" y="0"/>
                </a:lnTo>
                <a:close/>
              </a:path>
            </a:pathLst>
          </a:custGeom>
          <a:blipFill>
            <a:blip r:embed="rId5">
              <a:alphaModFix amt="12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4139134" y="3030725"/>
            <a:ext cx="4148866" cy="5137915"/>
          </a:xfrm>
          <a:custGeom>
            <a:avLst/>
            <a:gdLst/>
            <a:ahLst/>
            <a:cxnLst/>
            <a:rect l="l" t="t" r="r" b="b"/>
            <a:pathLst>
              <a:path w="4148866" h="5137915">
                <a:moveTo>
                  <a:pt x="0" y="0"/>
                </a:moveTo>
                <a:lnTo>
                  <a:pt x="4148866" y="0"/>
                </a:lnTo>
                <a:lnTo>
                  <a:pt x="4148866" y="5137915"/>
                </a:lnTo>
                <a:lnTo>
                  <a:pt x="0" y="513791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9999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AutoShape 14"/>
          <p:cNvSpPr/>
          <p:nvPr/>
        </p:nvSpPr>
        <p:spPr>
          <a:xfrm>
            <a:off x="1077676" y="4320248"/>
            <a:ext cx="16169088" cy="0"/>
          </a:xfrm>
          <a:prstGeom prst="line">
            <a:avLst/>
          </a:prstGeom>
          <a:ln w="19050" cap="flat">
            <a:solidFill>
              <a:srgbClr val="FFFFFF">
                <a:alpha val="49804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7" name="Freeform 17"/>
          <p:cNvSpPr/>
          <p:nvPr/>
        </p:nvSpPr>
        <p:spPr>
          <a:xfrm>
            <a:off x="-4274641" y="8836087"/>
            <a:ext cx="7256654" cy="5738804"/>
          </a:xfrm>
          <a:custGeom>
            <a:avLst/>
            <a:gdLst/>
            <a:ahLst/>
            <a:cxnLst/>
            <a:rect l="l" t="t" r="r" b="b"/>
            <a:pathLst>
              <a:path w="7256654" h="5738804">
                <a:moveTo>
                  <a:pt x="0" y="0"/>
                </a:moveTo>
                <a:lnTo>
                  <a:pt x="7256654" y="0"/>
                </a:lnTo>
                <a:lnTo>
                  <a:pt x="7256654" y="5738804"/>
                </a:lnTo>
                <a:lnTo>
                  <a:pt x="0" y="573880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2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20"/>
          <p:cNvSpPr/>
          <p:nvPr/>
        </p:nvSpPr>
        <p:spPr>
          <a:xfrm rot="-5400000">
            <a:off x="-847592" y="-1166980"/>
            <a:ext cx="2304785" cy="2333959"/>
          </a:xfrm>
          <a:custGeom>
            <a:avLst/>
            <a:gdLst/>
            <a:ahLst/>
            <a:cxnLst/>
            <a:rect l="l" t="t" r="r" b="b"/>
            <a:pathLst>
              <a:path w="2304785" h="2333959">
                <a:moveTo>
                  <a:pt x="0" y="0"/>
                </a:moveTo>
                <a:lnTo>
                  <a:pt x="2304784" y="0"/>
                </a:lnTo>
                <a:lnTo>
                  <a:pt x="2304784" y="2333960"/>
                </a:lnTo>
                <a:lnTo>
                  <a:pt x="0" y="233396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Freeform 21"/>
          <p:cNvSpPr/>
          <p:nvPr/>
        </p:nvSpPr>
        <p:spPr>
          <a:xfrm>
            <a:off x="6727371" y="-785239"/>
            <a:ext cx="1699256" cy="1019554"/>
          </a:xfrm>
          <a:custGeom>
            <a:avLst/>
            <a:gdLst/>
            <a:ahLst/>
            <a:cxnLst/>
            <a:rect l="l" t="t" r="r" b="b"/>
            <a:pathLst>
              <a:path w="1699256" h="1019554">
                <a:moveTo>
                  <a:pt x="0" y="0"/>
                </a:moveTo>
                <a:lnTo>
                  <a:pt x="1699257" y="0"/>
                </a:lnTo>
                <a:lnTo>
                  <a:pt x="1699257" y="1019554"/>
                </a:lnTo>
                <a:lnTo>
                  <a:pt x="0" y="101955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Freeform 22"/>
          <p:cNvSpPr/>
          <p:nvPr/>
        </p:nvSpPr>
        <p:spPr>
          <a:xfrm>
            <a:off x="12390167" y="9982200"/>
            <a:ext cx="5897833" cy="1690155"/>
          </a:xfrm>
          <a:custGeom>
            <a:avLst/>
            <a:gdLst/>
            <a:ahLst/>
            <a:cxnLst/>
            <a:rect l="l" t="t" r="r" b="b"/>
            <a:pathLst>
              <a:path w="5897833" h="1690155">
                <a:moveTo>
                  <a:pt x="0" y="0"/>
                </a:moveTo>
                <a:lnTo>
                  <a:pt x="5897833" y="0"/>
                </a:lnTo>
                <a:lnTo>
                  <a:pt x="5897833" y="1690155"/>
                </a:lnTo>
                <a:lnTo>
                  <a:pt x="0" y="1690155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t="-18963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Freeform 23"/>
          <p:cNvSpPr/>
          <p:nvPr/>
        </p:nvSpPr>
        <p:spPr>
          <a:xfrm>
            <a:off x="17003486" y="-9525"/>
            <a:ext cx="1140503" cy="1038225"/>
          </a:xfrm>
          <a:custGeom>
            <a:avLst/>
            <a:gdLst/>
            <a:ahLst/>
            <a:cxnLst/>
            <a:rect l="l" t="t" r="r" b="b"/>
            <a:pathLst>
              <a:path w="1140503" h="1038225">
                <a:moveTo>
                  <a:pt x="0" y="0"/>
                </a:moveTo>
                <a:lnTo>
                  <a:pt x="1140503" y="0"/>
                </a:lnTo>
                <a:lnTo>
                  <a:pt x="1140503" y="1038225"/>
                </a:lnTo>
                <a:lnTo>
                  <a:pt x="0" y="1038225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-21248" t="-23964" r="-20633" b="-3189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8" name="TextBox 28"/>
          <p:cNvSpPr txBox="1"/>
          <p:nvPr/>
        </p:nvSpPr>
        <p:spPr>
          <a:xfrm>
            <a:off x="5455813" y="3568663"/>
            <a:ext cx="3227508" cy="572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sz="1000"/>
              <a:t>Amplia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5455813" y="4432364"/>
            <a:ext cx="3227508" cy="572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sz="1000"/>
              <a:t>396,400.00 MXN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2057400" y="3619500"/>
            <a:ext cx="2235364" cy="5778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2520" b="1" dirty="0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Tipo de Plan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5257800" y="6071807"/>
            <a:ext cx="3581386" cy="5778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/>
        </p:txBody>
      </p:sp>
      <p:sp>
        <p:nvSpPr>
          <p:cNvPr id="33" name="TextBox 33"/>
          <p:cNvSpPr txBox="1"/>
          <p:nvPr/>
        </p:nvSpPr>
        <p:spPr>
          <a:xfrm>
            <a:off x="5455813" y="6930453"/>
            <a:ext cx="3227508" cy="572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/>
        </p:txBody>
      </p:sp>
      <p:sp>
        <p:nvSpPr>
          <p:cNvPr id="40" name="TextBox 40"/>
          <p:cNvSpPr txBox="1"/>
          <p:nvPr/>
        </p:nvSpPr>
        <p:spPr>
          <a:xfrm>
            <a:off x="4114800" y="966717"/>
            <a:ext cx="9545357" cy="9001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47"/>
              </a:lnSpc>
            </a:pPr>
            <a:r>
              <a:rPr lang="en-US" sz="6399" b="1" dirty="0" err="1">
                <a:solidFill>
                  <a:srgbClr val="023535"/>
                </a:solidFill>
                <a:latin typeface="TT Norms Bold"/>
                <a:ea typeface="TT Norms Bold"/>
                <a:cs typeface="TT Norms Bold"/>
                <a:sym typeface="TT Norms Bold"/>
              </a:rPr>
              <a:t>Condiciones</a:t>
            </a:r>
            <a:r>
              <a:rPr lang="en-US" sz="6399" b="1" dirty="0">
                <a:solidFill>
                  <a:srgbClr val="023535"/>
                </a:solidFill>
                <a:latin typeface="TT Norms Bold"/>
                <a:ea typeface="TT Norms Bold"/>
                <a:cs typeface="TT Norms Bold"/>
                <a:sym typeface="TT Norms Bold"/>
              </a:rPr>
              <a:t> </a:t>
            </a:r>
            <a:r>
              <a:rPr lang="en-US" sz="6399" b="1" dirty="0" err="1">
                <a:solidFill>
                  <a:srgbClr val="023535"/>
                </a:solidFill>
                <a:latin typeface="TT Norms Bold"/>
                <a:ea typeface="TT Norms Bold"/>
                <a:cs typeface="TT Norms Bold"/>
                <a:sym typeface="TT Norms Bold"/>
              </a:rPr>
              <a:t>Particulares</a:t>
            </a:r>
            <a:endParaRPr lang="en-US" sz="6399" b="1" dirty="0">
              <a:solidFill>
                <a:srgbClr val="023535"/>
              </a:solidFill>
              <a:latin typeface="TT Norms Bold"/>
              <a:ea typeface="TT Norms Bold"/>
              <a:cs typeface="TT Norms Bold"/>
              <a:sym typeface="TT Norms Bold"/>
            </a:endParaRPr>
          </a:p>
        </p:txBody>
      </p:sp>
      <p:sp>
        <p:nvSpPr>
          <p:cNvPr id="41" name="TextBox 30">
            <a:extLst>
              <a:ext uri="{FF2B5EF4-FFF2-40B4-BE49-F238E27FC236}">
                <a16:creationId xmlns:a16="http://schemas.microsoft.com/office/drawing/2014/main" id="{774733D7-2C04-8893-5B27-F3B025F8A803}"/>
              </a:ext>
            </a:extLst>
          </p:cNvPr>
          <p:cNvSpPr txBox="1"/>
          <p:nvPr/>
        </p:nvSpPr>
        <p:spPr>
          <a:xfrm>
            <a:off x="1879436" y="4337050"/>
            <a:ext cx="2511530" cy="5778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2520" b="1" dirty="0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Suma </a:t>
            </a:r>
            <a:r>
              <a:rPr lang="en-US" sz="2520" b="1" dirty="0" err="1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Asegurada</a:t>
            </a:r>
            <a:endParaRPr lang="en-US" sz="2520" b="1" dirty="0">
              <a:solidFill>
                <a:srgbClr val="FFFFFF"/>
              </a:solidFill>
              <a:latin typeface="TT Norms Bold"/>
              <a:ea typeface="TT Norms Bold"/>
              <a:cs typeface="TT Norms Bold"/>
              <a:sym typeface="TT Norms Bold"/>
            </a:endParaRPr>
          </a:p>
        </p:txBody>
      </p:sp>
      <p:sp>
        <p:nvSpPr>
          <p:cNvPr id="42" name="TextBox 30">
            <a:extLst>
              <a:ext uri="{FF2B5EF4-FFF2-40B4-BE49-F238E27FC236}">
                <a16:creationId xmlns:a16="http://schemas.microsoft.com/office/drawing/2014/main" id="{1000C549-361E-F5AD-C021-3888D812AE49}"/>
              </a:ext>
            </a:extLst>
          </p:cNvPr>
          <p:cNvSpPr txBox="1"/>
          <p:nvPr/>
        </p:nvSpPr>
        <p:spPr>
          <a:xfrm>
            <a:off x="1908070" y="5099050"/>
            <a:ext cx="2511530" cy="5778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2520" b="1" dirty="0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Deducible</a:t>
            </a:r>
          </a:p>
        </p:txBody>
      </p:sp>
      <p:sp>
        <p:nvSpPr>
          <p:cNvPr id="43" name="TextBox 30">
            <a:extLst>
              <a:ext uri="{FF2B5EF4-FFF2-40B4-BE49-F238E27FC236}">
                <a16:creationId xmlns:a16="http://schemas.microsoft.com/office/drawing/2014/main" id="{95C91C77-DCE4-B1B2-5655-2A08117EC600}"/>
              </a:ext>
            </a:extLst>
          </p:cNvPr>
          <p:cNvSpPr txBox="1"/>
          <p:nvPr/>
        </p:nvSpPr>
        <p:spPr>
          <a:xfrm>
            <a:off x="1908070" y="6057900"/>
            <a:ext cx="2511530" cy="5778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2520" b="1" dirty="0" err="1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Coaseguro</a:t>
            </a:r>
            <a:endParaRPr lang="en-US" sz="2520" b="1" dirty="0">
              <a:solidFill>
                <a:srgbClr val="FFFFFF"/>
              </a:solidFill>
              <a:latin typeface="TT Norms Bold"/>
              <a:ea typeface="TT Norms Bold"/>
              <a:cs typeface="TT Norms Bold"/>
              <a:sym typeface="TT Norms Bold"/>
            </a:endParaRPr>
          </a:p>
        </p:txBody>
      </p:sp>
      <p:sp>
        <p:nvSpPr>
          <p:cNvPr id="44" name="TextBox 30">
            <a:extLst>
              <a:ext uri="{FF2B5EF4-FFF2-40B4-BE49-F238E27FC236}">
                <a16:creationId xmlns:a16="http://schemas.microsoft.com/office/drawing/2014/main" id="{AAC7FEE8-BEFF-46C0-FC8A-D7942972020C}"/>
              </a:ext>
            </a:extLst>
          </p:cNvPr>
          <p:cNvSpPr txBox="1"/>
          <p:nvPr/>
        </p:nvSpPr>
        <p:spPr>
          <a:xfrm>
            <a:off x="1908070" y="6927850"/>
            <a:ext cx="2511530" cy="5778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2520" b="1" dirty="0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Tope </a:t>
            </a:r>
            <a:r>
              <a:rPr lang="en-US" sz="2520" b="1" dirty="0" err="1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Coaseguro</a:t>
            </a:r>
            <a:endParaRPr lang="en-US" sz="2520" b="1" dirty="0">
              <a:solidFill>
                <a:srgbClr val="FFFFFF"/>
              </a:solidFill>
              <a:latin typeface="TT Norms Bold"/>
              <a:ea typeface="TT Norms Bold"/>
              <a:cs typeface="TT Norms Bold"/>
              <a:sym typeface="TT Norms Bold"/>
            </a:endParaRPr>
          </a:p>
        </p:txBody>
      </p:sp>
      <p:sp>
        <p:nvSpPr>
          <p:cNvPr id="45" name="TextBox 30">
            <a:extLst>
              <a:ext uri="{FF2B5EF4-FFF2-40B4-BE49-F238E27FC236}">
                <a16:creationId xmlns:a16="http://schemas.microsoft.com/office/drawing/2014/main" id="{98683963-69E9-190E-FB87-C0BED91C60D6}"/>
              </a:ext>
            </a:extLst>
          </p:cNvPr>
          <p:cNvSpPr txBox="1"/>
          <p:nvPr/>
        </p:nvSpPr>
        <p:spPr>
          <a:xfrm>
            <a:off x="1908070" y="8223250"/>
            <a:ext cx="2511530" cy="5778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2520" b="1" dirty="0" err="1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Coberturas</a:t>
            </a:r>
            <a:endParaRPr lang="en-US" sz="2520" b="1" dirty="0">
              <a:solidFill>
                <a:srgbClr val="FFFFFF"/>
              </a:solidFill>
              <a:latin typeface="TT Norms Bold"/>
              <a:ea typeface="TT Norms Bold"/>
              <a:cs typeface="TT Norms Bold"/>
              <a:sym typeface="TT Norms Bold"/>
            </a:endParaRPr>
          </a:p>
        </p:txBody>
      </p:sp>
      <p:sp>
        <p:nvSpPr>
          <p:cNvPr id="46" name="TextBox 29">
            <a:extLst>
              <a:ext uri="{FF2B5EF4-FFF2-40B4-BE49-F238E27FC236}">
                <a16:creationId xmlns:a16="http://schemas.microsoft.com/office/drawing/2014/main" id="{1C6349B5-27C7-7771-F99F-9F853F018B11}"/>
              </a:ext>
            </a:extLst>
          </p:cNvPr>
          <p:cNvSpPr txBox="1"/>
          <p:nvPr/>
        </p:nvSpPr>
        <p:spPr>
          <a:xfrm>
            <a:off x="5430413" y="5200077"/>
            <a:ext cx="3227508" cy="572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sz="1000"/>
              <a:t>Daños Materiales 5% (19,820.00 MXN); Robo Total 10% (39,640.00 MXN); Cristales 20%</a:t>
            </a:r>
          </a:p>
        </p:txBody>
      </p:sp>
      <p:sp>
        <p:nvSpPr>
          <p:cNvPr id="47" name="TextBox 32">
            <a:extLst>
              <a:ext uri="{FF2B5EF4-FFF2-40B4-BE49-F238E27FC236}">
                <a16:creationId xmlns:a16="http://schemas.microsoft.com/office/drawing/2014/main" id="{2A007B8E-1563-85C5-822A-C5E0B79D02A5}"/>
              </a:ext>
            </a:extLst>
          </p:cNvPr>
          <p:cNvSpPr txBox="1"/>
          <p:nvPr/>
        </p:nvSpPr>
        <p:spPr>
          <a:xfrm>
            <a:off x="5410214" y="7833973"/>
            <a:ext cx="3227508" cy="572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sz="1000"/>
              <a:t>Daños Materiales</a:t>
            </a:r>
          </a:p>
          <a:p>
            <a:r>
              <a:rPr sz="1000"/>
              <a:t>Rotura de Cristales</a:t>
            </a:r>
          </a:p>
          <a:p>
            <a:r>
              <a:rPr sz="1000"/>
              <a:t>Robo Total</a:t>
            </a:r>
          </a:p>
          <a:p>
            <a:r>
              <a:rPr sz="1000"/>
              <a:t>Responsabilidad Civil por Daños a Terceros</a:t>
            </a:r>
          </a:p>
          <a:p>
            <a:r>
              <a:rPr sz="1000"/>
              <a:t>Responsabilidad Civil Personas en Exceso</a:t>
            </a:r>
          </a:p>
          <a:p>
            <a:r>
              <a:rPr sz="1000"/>
              <a:t>Servicios de Asistencia</a:t>
            </a:r>
          </a:p>
          <a:p>
            <a:r>
              <a:rPr sz="1000"/>
              <a:t>Gastos Médicos Ocupantes</a:t>
            </a:r>
          </a:p>
          <a:p>
            <a:r>
              <a:rPr sz="1000"/>
              <a:t>Defensa Legal</a:t>
            </a:r>
          </a:p>
          <a:p>
            <a:r>
              <a:rPr sz="1000"/>
              <a:t>Accidentes Automovilísticos al Conductor</a:t>
            </a:r>
          </a:p>
        </p:txBody>
      </p:sp>
      <p:sp>
        <p:nvSpPr>
          <p:cNvPr id="48" name="AutoShape 14">
            <a:extLst>
              <a:ext uri="{FF2B5EF4-FFF2-40B4-BE49-F238E27FC236}">
                <a16:creationId xmlns:a16="http://schemas.microsoft.com/office/drawing/2014/main" id="{24FFB2F3-11A1-6210-50B3-F59B97542E06}"/>
              </a:ext>
            </a:extLst>
          </p:cNvPr>
          <p:cNvSpPr/>
          <p:nvPr/>
        </p:nvSpPr>
        <p:spPr>
          <a:xfrm>
            <a:off x="1066800" y="5143500"/>
            <a:ext cx="16169088" cy="0"/>
          </a:xfrm>
          <a:prstGeom prst="line">
            <a:avLst/>
          </a:prstGeom>
          <a:ln w="19050" cap="flat">
            <a:solidFill>
              <a:srgbClr val="FFFFFF">
                <a:alpha val="49804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9" name="AutoShape 14">
            <a:extLst>
              <a:ext uri="{FF2B5EF4-FFF2-40B4-BE49-F238E27FC236}">
                <a16:creationId xmlns:a16="http://schemas.microsoft.com/office/drawing/2014/main" id="{D42247B5-86B1-5E8F-1522-B34CF4123830}"/>
              </a:ext>
            </a:extLst>
          </p:cNvPr>
          <p:cNvSpPr/>
          <p:nvPr/>
        </p:nvSpPr>
        <p:spPr>
          <a:xfrm>
            <a:off x="1066800" y="5981700"/>
            <a:ext cx="16169088" cy="0"/>
          </a:xfrm>
          <a:prstGeom prst="line">
            <a:avLst/>
          </a:prstGeom>
          <a:ln w="19050" cap="flat">
            <a:solidFill>
              <a:srgbClr val="FFFFFF">
                <a:alpha val="49804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0" name="AutoShape 14">
            <a:extLst>
              <a:ext uri="{FF2B5EF4-FFF2-40B4-BE49-F238E27FC236}">
                <a16:creationId xmlns:a16="http://schemas.microsoft.com/office/drawing/2014/main" id="{BB42C6BF-2C4E-3D98-3517-2C7EB9E13C41}"/>
              </a:ext>
            </a:extLst>
          </p:cNvPr>
          <p:cNvSpPr/>
          <p:nvPr/>
        </p:nvSpPr>
        <p:spPr>
          <a:xfrm>
            <a:off x="1066800" y="6819900"/>
            <a:ext cx="16169088" cy="0"/>
          </a:xfrm>
          <a:prstGeom prst="line">
            <a:avLst/>
          </a:prstGeom>
          <a:ln w="19050" cap="flat">
            <a:solidFill>
              <a:srgbClr val="FFFFFF">
                <a:alpha val="49804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1" name="AutoShape 14">
            <a:extLst>
              <a:ext uri="{FF2B5EF4-FFF2-40B4-BE49-F238E27FC236}">
                <a16:creationId xmlns:a16="http://schemas.microsoft.com/office/drawing/2014/main" id="{894E7023-8F0C-FEEE-14EE-76D41D437531}"/>
              </a:ext>
            </a:extLst>
          </p:cNvPr>
          <p:cNvSpPr/>
          <p:nvPr/>
        </p:nvSpPr>
        <p:spPr>
          <a:xfrm>
            <a:off x="1066800" y="7734300"/>
            <a:ext cx="16169088" cy="0"/>
          </a:xfrm>
          <a:prstGeom prst="line">
            <a:avLst/>
          </a:prstGeom>
          <a:ln w="19050" cap="flat">
            <a:solidFill>
              <a:srgbClr val="FFFFFF">
                <a:alpha val="49804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2" name="AutoShape 14">
            <a:extLst>
              <a:ext uri="{FF2B5EF4-FFF2-40B4-BE49-F238E27FC236}">
                <a16:creationId xmlns:a16="http://schemas.microsoft.com/office/drawing/2014/main" id="{F21456FF-BB88-6A2F-FD33-0A77F8B24F70}"/>
              </a:ext>
            </a:extLst>
          </p:cNvPr>
          <p:cNvSpPr/>
          <p:nvPr/>
        </p:nvSpPr>
        <p:spPr>
          <a:xfrm>
            <a:off x="4958438" y="8572498"/>
            <a:ext cx="12277450" cy="2"/>
          </a:xfrm>
          <a:prstGeom prst="line">
            <a:avLst/>
          </a:prstGeom>
          <a:ln w="19050" cap="flat">
            <a:solidFill>
              <a:srgbClr val="FFFFFF">
                <a:alpha val="49804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3" name="TextBox 32">
            <a:extLst>
              <a:ext uri="{FF2B5EF4-FFF2-40B4-BE49-F238E27FC236}">
                <a16:creationId xmlns:a16="http://schemas.microsoft.com/office/drawing/2014/main" id="{CED4C704-1936-BD94-7ABE-B878FCB6AD2A}"/>
              </a:ext>
            </a:extLst>
          </p:cNvPr>
          <p:cNvSpPr txBox="1"/>
          <p:nvPr/>
        </p:nvSpPr>
        <p:spPr>
          <a:xfrm>
            <a:off x="5410214" y="8612143"/>
            <a:ext cx="3227508" cy="577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sz="1000"/>
              <a:t>24/09/2025 - 24/09/2026</a:t>
            </a:r>
          </a:p>
        </p:txBody>
      </p:sp>
      <p:sp>
        <p:nvSpPr>
          <p:cNvPr id="54" name="TextBox 32">
            <a:extLst>
              <a:ext uri="{FF2B5EF4-FFF2-40B4-BE49-F238E27FC236}">
                <a16:creationId xmlns:a16="http://schemas.microsoft.com/office/drawing/2014/main" id="{019571EF-3CA0-B14C-92A7-8DE41F89B4DC}"/>
              </a:ext>
            </a:extLst>
          </p:cNvPr>
          <p:cNvSpPr txBox="1"/>
          <p:nvPr/>
        </p:nvSpPr>
        <p:spPr>
          <a:xfrm>
            <a:off x="9802692" y="7831287"/>
            <a:ext cx="3227508" cy="572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sz="1000"/>
              <a:t>Daños Materiales (Valor comercial, deducible 5%)</a:t>
            </a:r>
          </a:p>
          <a:p>
            <a:r>
              <a:rPr sz="1000"/>
              <a:t>Robo Total (Valor comercial, deducible 10%)</a:t>
            </a:r>
          </a:p>
          <a:p>
            <a:r>
              <a:rPr sz="1000"/>
              <a:t>Responsabilidad Civil por Daños a Terceros: $3,000,000</a:t>
            </a:r>
          </a:p>
          <a:p>
            <a:r>
              <a:rPr sz="1000"/>
              <a:t>Responsabilidad Civil Familiar: $500,000</a:t>
            </a:r>
          </a:p>
          <a:p>
            <a:r>
              <a:rPr sz="1000"/>
              <a:t>Responsabilidad Civil en USA y Canadá: Amparada</a:t>
            </a:r>
          </a:p>
          <a:p>
            <a:r>
              <a:rPr sz="1000"/>
              <a:t>Gastos Médicos Ocupantes: $200,000</a:t>
            </a:r>
          </a:p>
          <a:p>
            <a:r>
              <a:rPr sz="1000"/>
              <a:t>Accidentes Automovilísticos al Conductor: $100,000</a:t>
            </a:r>
          </a:p>
          <a:p>
            <a:r>
              <a:rPr sz="1000"/>
              <a:t>Accidentes Personales: Amparada</a:t>
            </a:r>
          </a:p>
          <a:p>
            <a:r>
              <a:rPr sz="1000"/>
              <a:t>Asistencia en Viaje CDS: Amparada</a:t>
            </a:r>
          </a:p>
          <a:p>
            <a:r>
              <a:rPr sz="1000"/>
              <a:t>Asistencia Legal CDS: $3,000,000</a:t>
            </a:r>
          </a:p>
        </p:txBody>
      </p:sp>
      <p:sp>
        <p:nvSpPr>
          <p:cNvPr id="55" name="TextBox 32">
            <a:extLst>
              <a:ext uri="{FF2B5EF4-FFF2-40B4-BE49-F238E27FC236}">
                <a16:creationId xmlns:a16="http://schemas.microsoft.com/office/drawing/2014/main" id="{3FA6B21B-A676-CE6E-A15D-7CC2DBD19A95}"/>
              </a:ext>
            </a:extLst>
          </p:cNvPr>
          <p:cNvSpPr txBox="1"/>
          <p:nvPr/>
        </p:nvSpPr>
        <p:spPr>
          <a:xfrm>
            <a:off x="9802692" y="8609457"/>
            <a:ext cx="3227508" cy="572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sz="1000"/>
              <a:t>Del 30/SEP/2025 12:00 horas al 30/SEP/2026 12:00 horas</a:t>
            </a:r>
          </a:p>
        </p:txBody>
      </p:sp>
      <p:sp>
        <p:nvSpPr>
          <p:cNvPr id="56" name="TextBox 32">
            <a:extLst>
              <a:ext uri="{FF2B5EF4-FFF2-40B4-BE49-F238E27FC236}">
                <a16:creationId xmlns:a16="http://schemas.microsoft.com/office/drawing/2014/main" id="{46B78DCE-525F-4F27-71DF-6CD538569EA7}"/>
              </a:ext>
            </a:extLst>
          </p:cNvPr>
          <p:cNvSpPr txBox="1"/>
          <p:nvPr/>
        </p:nvSpPr>
        <p:spPr>
          <a:xfrm>
            <a:off x="14222292" y="7831287"/>
            <a:ext cx="3227508" cy="572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sz="1000"/>
              <a:t>Daños Materiales: Valor convenido 390,000.00; deducible 5%</a:t>
            </a:r>
          </a:p>
          <a:p>
            <a:r>
              <a:rPr sz="1000"/>
              <a:t>Robo Total: Valor convenido 390,000.00; deducible 10%</a:t>
            </a:r>
          </a:p>
          <a:p>
            <a:r>
              <a:rPr sz="1000"/>
              <a:t>Responsabilidad Civil (LUC): 3,000,000.00</a:t>
            </a:r>
          </a:p>
          <a:p>
            <a:r>
              <a:rPr sz="1000"/>
              <a:t>Gastos Médicos Ocupantes (LUC): 200,000.00</a:t>
            </a:r>
          </a:p>
          <a:p>
            <a:r>
              <a:rPr sz="1000"/>
              <a:t>Accidentes Automovilísticos al Conductor: 100,000.00</a:t>
            </a:r>
          </a:p>
          <a:p>
            <a:r>
              <a:rPr sz="1000"/>
              <a:t>Responsabilidad Civil USA y Canadá (LUC): 150,000 USD</a:t>
            </a:r>
          </a:p>
          <a:p>
            <a:r>
              <a:rPr sz="1000"/>
              <a:t>Extensión de Responsabilidad Civil para Automóvil Particular</a:t>
            </a:r>
          </a:p>
          <a:p>
            <a:r>
              <a:rPr sz="1000"/>
              <a:t>Responsabilidad Civil Familiar</a:t>
            </a:r>
          </a:p>
          <a:p>
            <a:r>
              <a:rPr sz="1000"/>
              <a:t>Asistencia Jurídica</a:t>
            </a:r>
          </a:p>
          <a:p>
            <a:r>
              <a:rPr sz="1000"/>
              <a:t>Asistencia en viajes</a:t>
            </a:r>
          </a:p>
          <a:p>
            <a:r>
              <a:rPr sz="1000"/>
              <a:t>Asistencia Médica</a:t>
            </a:r>
          </a:p>
          <a:p>
            <a:r>
              <a:rPr sz="1000"/>
              <a:t>Asistencia Funeraria</a:t>
            </a:r>
          </a:p>
        </p:txBody>
      </p:sp>
      <p:sp>
        <p:nvSpPr>
          <p:cNvPr id="57" name="TextBox 32">
            <a:extLst>
              <a:ext uri="{FF2B5EF4-FFF2-40B4-BE49-F238E27FC236}">
                <a16:creationId xmlns:a16="http://schemas.microsoft.com/office/drawing/2014/main" id="{DF33ACB9-ABA4-8518-1F0E-8108A52E704C}"/>
              </a:ext>
            </a:extLst>
          </p:cNvPr>
          <p:cNvSpPr txBox="1"/>
          <p:nvPr/>
        </p:nvSpPr>
        <p:spPr>
          <a:xfrm>
            <a:off x="14222292" y="8609457"/>
            <a:ext cx="3227508" cy="577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sz="1000"/>
              <a:t>Desde las 12:00 hrs. del 24/09/2025 hasta las 12:00 hrs. del 24/09/2026</a:t>
            </a:r>
          </a:p>
        </p:txBody>
      </p:sp>
      <p:sp>
        <p:nvSpPr>
          <p:cNvPr id="58" name="TextBox 28">
            <a:extLst>
              <a:ext uri="{FF2B5EF4-FFF2-40B4-BE49-F238E27FC236}">
                <a16:creationId xmlns:a16="http://schemas.microsoft.com/office/drawing/2014/main" id="{4685F6DF-1A9F-BFFE-1AEC-13DCFD39CB3F}"/>
              </a:ext>
            </a:extLst>
          </p:cNvPr>
          <p:cNvSpPr txBox="1"/>
          <p:nvPr/>
        </p:nvSpPr>
        <p:spPr>
          <a:xfrm>
            <a:off x="10027799" y="3571267"/>
            <a:ext cx="3227508" cy="572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sz="1000"/>
              <a:t>Amplia</a:t>
            </a:r>
          </a:p>
        </p:txBody>
      </p:sp>
      <p:sp>
        <p:nvSpPr>
          <p:cNvPr id="59" name="TextBox 29">
            <a:extLst>
              <a:ext uri="{FF2B5EF4-FFF2-40B4-BE49-F238E27FC236}">
                <a16:creationId xmlns:a16="http://schemas.microsoft.com/office/drawing/2014/main" id="{FFDC8247-A5BF-70B8-BB10-0001784A2A00}"/>
              </a:ext>
            </a:extLst>
          </p:cNvPr>
          <p:cNvSpPr txBox="1"/>
          <p:nvPr/>
        </p:nvSpPr>
        <p:spPr>
          <a:xfrm>
            <a:off x="10027799" y="4434968"/>
            <a:ext cx="3227508" cy="572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sz="1000"/>
              <a:t>Valor comercial (Daños Materiales y Robo Total)</a:t>
            </a:r>
          </a:p>
        </p:txBody>
      </p:sp>
      <p:sp>
        <p:nvSpPr>
          <p:cNvPr id="60" name="TextBox 32">
            <a:extLst>
              <a:ext uri="{FF2B5EF4-FFF2-40B4-BE49-F238E27FC236}">
                <a16:creationId xmlns:a16="http://schemas.microsoft.com/office/drawing/2014/main" id="{523EF746-EDBA-8640-4187-A9B089F009C3}"/>
              </a:ext>
            </a:extLst>
          </p:cNvPr>
          <p:cNvSpPr txBox="1"/>
          <p:nvPr/>
        </p:nvSpPr>
        <p:spPr>
          <a:xfrm>
            <a:off x="9829800" y="6074411"/>
            <a:ext cx="3581386" cy="5778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/>
        </p:txBody>
      </p:sp>
      <p:sp>
        <p:nvSpPr>
          <p:cNvPr id="61" name="TextBox 33">
            <a:extLst>
              <a:ext uri="{FF2B5EF4-FFF2-40B4-BE49-F238E27FC236}">
                <a16:creationId xmlns:a16="http://schemas.microsoft.com/office/drawing/2014/main" id="{D5DF976B-0C5C-8562-05C7-E75C2A6FC25D}"/>
              </a:ext>
            </a:extLst>
          </p:cNvPr>
          <p:cNvSpPr txBox="1"/>
          <p:nvPr/>
        </p:nvSpPr>
        <p:spPr>
          <a:xfrm>
            <a:off x="10027799" y="6933057"/>
            <a:ext cx="3227508" cy="572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/>
        </p:txBody>
      </p:sp>
      <p:sp>
        <p:nvSpPr>
          <p:cNvPr id="62" name="TextBox 29">
            <a:extLst>
              <a:ext uri="{FF2B5EF4-FFF2-40B4-BE49-F238E27FC236}">
                <a16:creationId xmlns:a16="http://schemas.microsoft.com/office/drawing/2014/main" id="{26F75966-0786-4C7E-7E82-E11596B0976F}"/>
              </a:ext>
            </a:extLst>
          </p:cNvPr>
          <p:cNvSpPr txBox="1"/>
          <p:nvPr/>
        </p:nvSpPr>
        <p:spPr>
          <a:xfrm>
            <a:off x="10002399" y="5202681"/>
            <a:ext cx="3227508" cy="572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sz="1000"/>
              <a:t>Daños Materiales: 5%; Robo Total: 10%</a:t>
            </a:r>
          </a:p>
        </p:txBody>
      </p:sp>
      <p:sp>
        <p:nvSpPr>
          <p:cNvPr id="63" name="TextBox 28">
            <a:extLst>
              <a:ext uri="{FF2B5EF4-FFF2-40B4-BE49-F238E27FC236}">
                <a16:creationId xmlns:a16="http://schemas.microsoft.com/office/drawing/2014/main" id="{9EB0B867-388F-ECDE-E807-A751C9419D0B}"/>
              </a:ext>
            </a:extLst>
          </p:cNvPr>
          <p:cNvSpPr txBox="1"/>
          <p:nvPr/>
        </p:nvSpPr>
        <p:spPr>
          <a:xfrm>
            <a:off x="14294999" y="3571267"/>
            <a:ext cx="3227508" cy="572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sz="1000"/>
              <a:t>HDI EN MI AUTO</a:t>
            </a:r>
          </a:p>
        </p:txBody>
      </p:sp>
      <p:sp>
        <p:nvSpPr>
          <p:cNvPr id="64" name="TextBox 29">
            <a:extLst>
              <a:ext uri="{FF2B5EF4-FFF2-40B4-BE49-F238E27FC236}">
                <a16:creationId xmlns:a16="http://schemas.microsoft.com/office/drawing/2014/main" id="{1A45B8FA-D0CA-22F9-0FBE-F37B410A2820}"/>
              </a:ext>
            </a:extLst>
          </p:cNvPr>
          <p:cNvSpPr txBox="1"/>
          <p:nvPr/>
        </p:nvSpPr>
        <p:spPr>
          <a:xfrm>
            <a:off x="14294999" y="4434968"/>
            <a:ext cx="3227508" cy="572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sz="1000"/>
              <a:t>390,000.00 (Valor convenido)</a:t>
            </a:r>
          </a:p>
        </p:txBody>
      </p:sp>
      <p:sp>
        <p:nvSpPr>
          <p:cNvPr id="65" name="TextBox 32">
            <a:extLst>
              <a:ext uri="{FF2B5EF4-FFF2-40B4-BE49-F238E27FC236}">
                <a16:creationId xmlns:a16="http://schemas.microsoft.com/office/drawing/2014/main" id="{20C3AB86-6AC2-DB63-4C7A-C2459E39F2D5}"/>
              </a:ext>
            </a:extLst>
          </p:cNvPr>
          <p:cNvSpPr txBox="1"/>
          <p:nvPr/>
        </p:nvSpPr>
        <p:spPr>
          <a:xfrm>
            <a:off x="14097000" y="6074411"/>
            <a:ext cx="3581386" cy="5778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sz="1000"/>
              <a:t>No aplica</a:t>
            </a:r>
          </a:p>
        </p:txBody>
      </p:sp>
      <p:sp>
        <p:nvSpPr>
          <p:cNvPr id="66" name="TextBox 33">
            <a:extLst>
              <a:ext uri="{FF2B5EF4-FFF2-40B4-BE49-F238E27FC236}">
                <a16:creationId xmlns:a16="http://schemas.microsoft.com/office/drawing/2014/main" id="{B6745480-5255-2E5E-A6C5-E73A486BE711}"/>
              </a:ext>
            </a:extLst>
          </p:cNvPr>
          <p:cNvSpPr txBox="1"/>
          <p:nvPr/>
        </p:nvSpPr>
        <p:spPr>
          <a:xfrm>
            <a:off x="14294999" y="6933057"/>
            <a:ext cx="3227508" cy="572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sz="1000"/>
              <a:t>No aplica</a:t>
            </a:r>
          </a:p>
        </p:txBody>
      </p:sp>
      <p:sp>
        <p:nvSpPr>
          <p:cNvPr id="67" name="TextBox 29">
            <a:extLst>
              <a:ext uri="{FF2B5EF4-FFF2-40B4-BE49-F238E27FC236}">
                <a16:creationId xmlns:a16="http://schemas.microsoft.com/office/drawing/2014/main" id="{EDC0D69B-2886-BF68-0CF2-0AC3E0AABEB3}"/>
              </a:ext>
            </a:extLst>
          </p:cNvPr>
          <p:cNvSpPr txBox="1"/>
          <p:nvPr/>
        </p:nvSpPr>
        <p:spPr>
          <a:xfrm>
            <a:off x="14269599" y="5202681"/>
            <a:ext cx="3227508" cy="572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sz="1000"/>
              <a:t>Daños Materiales 5%; Robo Total 10%</a:t>
            </a:r>
          </a:p>
        </p:txBody>
      </p:sp>
      <p:sp>
        <p:nvSpPr>
          <p:cNvPr id="68" name="TextBox 30">
            <a:extLst>
              <a:ext uri="{FF2B5EF4-FFF2-40B4-BE49-F238E27FC236}">
                <a16:creationId xmlns:a16="http://schemas.microsoft.com/office/drawing/2014/main" id="{7D8E7B68-EBF8-7D49-46A9-10ED2515C37E}"/>
              </a:ext>
            </a:extLst>
          </p:cNvPr>
          <p:cNvSpPr txBox="1"/>
          <p:nvPr/>
        </p:nvSpPr>
        <p:spPr>
          <a:xfrm>
            <a:off x="2057400" y="2324100"/>
            <a:ext cx="2235364" cy="5778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2520" b="1" dirty="0" err="1">
                <a:latin typeface="TT Norms Bold"/>
                <a:ea typeface="TT Norms Bold"/>
                <a:cs typeface="TT Norms Bold"/>
                <a:sym typeface="TT Norms Bold"/>
              </a:rPr>
              <a:t>Aseguradora</a:t>
            </a:r>
            <a:endParaRPr lang="en-US" sz="2520" b="1" dirty="0">
              <a:latin typeface="TT Norms Bold"/>
              <a:ea typeface="TT Norms Bold"/>
              <a:cs typeface="TT Norms Bold"/>
              <a:sym typeface="TT Norms Bol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5143500"/>
            <a:chOff x="0" y="0"/>
            <a:chExt cx="4816593" cy="135466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1354667"/>
            </a:xfrm>
            <a:custGeom>
              <a:avLst/>
              <a:gdLst/>
              <a:ahLst/>
              <a:cxnLst/>
              <a:rect l="l" t="t" r="r" b="b"/>
              <a:pathLst>
                <a:path w="4816592" h="1354667">
                  <a:moveTo>
                    <a:pt x="0" y="0"/>
                  </a:moveTo>
                  <a:lnTo>
                    <a:pt x="4816592" y="0"/>
                  </a:lnTo>
                  <a:lnTo>
                    <a:pt x="4816592" y="1354667"/>
                  </a:lnTo>
                  <a:lnTo>
                    <a:pt x="0" y="1354667"/>
                  </a:lnTo>
                  <a:close/>
                </a:path>
              </a:pathLst>
            </a:custGeom>
            <a:solidFill>
              <a:srgbClr val="189B7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0"/>
              <a:ext cx="4816593" cy="15451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04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0" y="0"/>
            <a:ext cx="4696392" cy="5815965"/>
          </a:xfrm>
          <a:custGeom>
            <a:avLst/>
            <a:gdLst/>
            <a:ahLst/>
            <a:cxnLst/>
            <a:rect l="l" t="t" r="r" b="b"/>
            <a:pathLst>
              <a:path w="4696392" h="5815965">
                <a:moveTo>
                  <a:pt x="0" y="0"/>
                </a:moveTo>
                <a:lnTo>
                  <a:pt x="4696392" y="0"/>
                </a:lnTo>
                <a:lnTo>
                  <a:pt x="4696392" y="5815965"/>
                </a:lnTo>
                <a:lnTo>
                  <a:pt x="0" y="581596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2305904" y="3782836"/>
            <a:ext cx="2695894" cy="2695894"/>
          </a:xfrm>
          <a:custGeom>
            <a:avLst/>
            <a:gdLst/>
            <a:ahLst/>
            <a:cxnLst/>
            <a:rect l="l" t="t" r="r" b="b"/>
            <a:pathLst>
              <a:path w="2695894" h="2695894">
                <a:moveTo>
                  <a:pt x="0" y="0"/>
                </a:moveTo>
                <a:lnTo>
                  <a:pt x="2695894" y="0"/>
                </a:lnTo>
                <a:lnTo>
                  <a:pt x="2695894" y="2695894"/>
                </a:lnTo>
                <a:lnTo>
                  <a:pt x="0" y="269589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7796053" y="3782836"/>
            <a:ext cx="2695894" cy="2695894"/>
          </a:xfrm>
          <a:custGeom>
            <a:avLst/>
            <a:gdLst/>
            <a:ahLst/>
            <a:cxnLst/>
            <a:rect l="l" t="t" r="r" b="b"/>
            <a:pathLst>
              <a:path w="2695894" h="2695894">
                <a:moveTo>
                  <a:pt x="0" y="0"/>
                </a:moveTo>
                <a:lnTo>
                  <a:pt x="2695894" y="0"/>
                </a:lnTo>
                <a:lnTo>
                  <a:pt x="2695894" y="2695894"/>
                </a:lnTo>
                <a:lnTo>
                  <a:pt x="0" y="269589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3286202" y="3782836"/>
            <a:ext cx="2695894" cy="2695894"/>
          </a:xfrm>
          <a:custGeom>
            <a:avLst/>
            <a:gdLst/>
            <a:ahLst/>
            <a:cxnLst/>
            <a:rect l="l" t="t" r="r" b="b"/>
            <a:pathLst>
              <a:path w="2695894" h="2695894">
                <a:moveTo>
                  <a:pt x="0" y="0"/>
                </a:moveTo>
                <a:lnTo>
                  <a:pt x="2695894" y="0"/>
                </a:lnTo>
                <a:lnTo>
                  <a:pt x="2695894" y="2695894"/>
                </a:lnTo>
                <a:lnTo>
                  <a:pt x="0" y="269589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0" name="Group 10"/>
          <p:cNvGrpSpPr/>
          <p:nvPr/>
        </p:nvGrpSpPr>
        <p:grpSpPr>
          <a:xfrm>
            <a:off x="2476456" y="3782836"/>
            <a:ext cx="2354791" cy="2354791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89B75"/>
            </a:solidFill>
            <a:ln w="142875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76200" y="-114300"/>
              <a:ext cx="6604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040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7966605" y="3782836"/>
            <a:ext cx="2354791" cy="2354791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89B75"/>
            </a:solidFill>
            <a:ln w="142875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76200" y="-114300"/>
              <a:ext cx="6604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040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3456754" y="3782836"/>
            <a:ext cx="2354791" cy="2354791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89B75"/>
            </a:solidFill>
            <a:ln w="142875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76200" y="-114300"/>
              <a:ext cx="6604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040"/>
                </a:lnSpc>
              </a:pPr>
              <a:endParaRPr/>
            </a:p>
          </p:txBody>
        </p:sp>
      </p:grpSp>
      <p:sp>
        <p:nvSpPr>
          <p:cNvPr id="19" name="Freeform 19"/>
          <p:cNvSpPr/>
          <p:nvPr/>
        </p:nvSpPr>
        <p:spPr>
          <a:xfrm rot="-741444" flipH="1" flipV="1">
            <a:off x="14659673" y="8304608"/>
            <a:ext cx="7256654" cy="5738804"/>
          </a:xfrm>
          <a:custGeom>
            <a:avLst/>
            <a:gdLst/>
            <a:ahLst/>
            <a:cxnLst/>
            <a:rect l="l" t="t" r="r" b="b"/>
            <a:pathLst>
              <a:path w="7256654" h="5738804">
                <a:moveTo>
                  <a:pt x="7256654" y="5738803"/>
                </a:moveTo>
                <a:lnTo>
                  <a:pt x="0" y="5738803"/>
                </a:lnTo>
                <a:lnTo>
                  <a:pt x="0" y="0"/>
                </a:lnTo>
                <a:lnTo>
                  <a:pt x="7256654" y="0"/>
                </a:lnTo>
                <a:lnTo>
                  <a:pt x="7256654" y="5738803"/>
                </a:lnTo>
                <a:close/>
              </a:path>
            </a:pathLst>
          </a:custGeom>
          <a:blipFill>
            <a:blip r:embed="rId7">
              <a:alphaModFix amt="12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20"/>
          <p:cNvSpPr/>
          <p:nvPr/>
        </p:nvSpPr>
        <p:spPr>
          <a:xfrm>
            <a:off x="-4274641" y="8836087"/>
            <a:ext cx="7256654" cy="5738804"/>
          </a:xfrm>
          <a:custGeom>
            <a:avLst/>
            <a:gdLst/>
            <a:ahLst/>
            <a:cxnLst/>
            <a:rect l="l" t="t" r="r" b="b"/>
            <a:pathLst>
              <a:path w="7256654" h="5738804">
                <a:moveTo>
                  <a:pt x="0" y="0"/>
                </a:moveTo>
                <a:lnTo>
                  <a:pt x="7256654" y="0"/>
                </a:lnTo>
                <a:lnTo>
                  <a:pt x="7256654" y="5738804"/>
                </a:lnTo>
                <a:lnTo>
                  <a:pt x="0" y="573880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12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AutoShape 21"/>
          <p:cNvSpPr/>
          <p:nvPr/>
        </p:nvSpPr>
        <p:spPr>
          <a:xfrm flipH="1" flipV="1">
            <a:off x="6326699" y="6168522"/>
            <a:ext cx="19652" cy="3089720"/>
          </a:xfrm>
          <a:prstGeom prst="line">
            <a:avLst/>
          </a:prstGeom>
          <a:ln w="19050" cap="flat">
            <a:solidFill>
              <a:srgbClr val="023535">
                <a:alpha val="49804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2" name="AutoShape 22"/>
          <p:cNvSpPr/>
          <p:nvPr/>
        </p:nvSpPr>
        <p:spPr>
          <a:xfrm flipH="1" flipV="1">
            <a:off x="11941648" y="6168522"/>
            <a:ext cx="19652" cy="3089720"/>
          </a:xfrm>
          <a:prstGeom prst="line">
            <a:avLst/>
          </a:prstGeom>
          <a:ln w="19050" cap="flat">
            <a:solidFill>
              <a:srgbClr val="023535">
                <a:alpha val="49804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3" name="Freeform 23"/>
          <p:cNvSpPr/>
          <p:nvPr/>
        </p:nvSpPr>
        <p:spPr>
          <a:xfrm rot="-5400000">
            <a:off x="17018073" y="-1166980"/>
            <a:ext cx="2304785" cy="2333959"/>
          </a:xfrm>
          <a:custGeom>
            <a:avLst/>
            <a:gdLst/>
            <a:ahLst/>
            <a:cxnLst/>
            <a:rect l="l" t="t" r="r" b="b"/>
            <a:pathLst>
              <a:path w="2304785" h="2333959">
                <a:moveTo>
                  <a:pt x="0" y="0"/>
                </a:moveTo>
                <a:lnTo>
                  <a:pt x="2304785" y="0"/>
                </a:lnTo>
                <a:lnTo>
                  <a:pt x="2304785" y="2333960"/>
                </a:lnTo>
                <a:lnTo>
                  <a:pt x="0" y="233396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Freeform 24"/>
          <p:cNvSpPr/>
          <p:nvPr/>
        </p:nvSpPr>
        <p:spPr>
          <a:xfrm rot="-5400000" flipH="1" flipV="1">
            <a:off x="-1152392" y="3963803"/>
            <a:ext cx="2304785" cy="2333959"/>
          </a:xfrm>
          <a:custGeom>
            <a:avLst/>
            <a:gdLst/>
            <a:ahLst/>
            <a:cxnLst/>
            <a:rect l="l" t="t" r="r" b="b"/>
            <a:pathLst>
              <a:path w="2304785" h="2333959">
                <a:moveTo>
                  <a:pt x="2304784" y="2333959"/>
                </a:moveTo>
                <a:lnTo>
                  <a:pt x="0" y="2333959"/>
                </a:lnTo>
                <a:lnTo>
                  <a:pt x="0" y="0"/>
                </a:lnTo>
                <a:lnTo>
                  <a:pt x="2304784" y="0"/>
                </a:lnTo>
                <a:lnTo>
                  <a:pt x="2304784" y="2333959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5" name="Freeform 25"/>
          <p:cNvSpPr/>
          <p:nvPr/>
        </p:nvSpPr>
        <p:spPr>
          <a:xfrm>
            <a:off x="-1027496" y="8529558"/>
            <a:ext cx="1491022" cy="952391"/>
          </a:xfrm>
          <a:custGeom>
            <a:avLst/>
            <a:gdLst/>
            <a:ahLst/>
            <a:cxnLst/>
            <a:rect l="l" t="t" r="r" b="b"/>
            <a:pathLst>
              <a:path w="1491022" h="952391">
                <a:moveTo>
                  <a:pt x="0" y="0"/>
                </a:moveTo>
                <a:lnTo>
                  <a:pt x="1491022" y="0"/>
                </a:lnTo>
                <a:lnTo>
                  <a:pt x="1491022" y="952390"/>
                </a:lnTo>
                <a:lnTo>
                  <a:pt x="0" y="95239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6" name="Freeform 26"/>
          <p:cNvSpPr/>
          <p:nvPr/>
        </p:nvSpPr>
        <p:spPr>
          <a:xfrm>
            <a:off x="3653851" y="9982200"/>
            <a:ext cx="10952506" cy="1880464"/>
          </a:xfrm>
          <a:custGeom>
            <a:avLst/>
            <a:gdLst/>
            <a:ahLst/>
            <a:cxnLst/>
            <a:rect l="l" t="t" r="r" b="b"/>
            <a:pathLst>
              <a:path w="10952506" h="1880464">
                <a:moveTo>
                  <a:pt x="0" y="0"/>
                </a:moveTo>
                <a:lnTo>
                  <a:pt x="10952506" y="0"/>
                </a:lnTo>
                <a:lnTo>
                  <a:pt x="10952506" y="1880464"/>
                </a:lnTo>
                <a:lnTo>
                  <a:pt x="0" y="1880464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-2157" t="-59556" r="-220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7" name="Freeform 27"/>
          <p:cNvSpPr/>
          <p:nvPr/>
        </p:nvSpPr>
        <p:spPr>
          <a:xfrm>
            <a:off x="3155152" y="4521376"/>
            <a:ext cx="997398" cy="877711"/>
          </a:xfrm>
          <a:custGeom>
            <a:avLst/>
            <a:gdLst/>
            <a:ahLst/>
            <a:cxnLst/>
            <a:rect l="l" t="t" r="r" b="b"/>
            <a:pathLst>
              <a:path w="997398" h="877711">
                <a:moveTo>
                  <a:pt x="0" y="0"/>
                </a:moveTo>
                <a:lnTo>
                  <a:pt x="997398" y="0"/>
                </a:lnTo>
                <a:lnTo>
                  <a:pt x="997398" y="877710"/>
                </a:lnTo>
                <a:lnTo>
                  <a:pt x="0" y="87771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8" name="Freeform 28"/>
          <p:cNvSpPr/>
          <p:nvPr/>
        </p:nvSpPr>
        <p:spPr>
          <a:xfrm>
            <a:off x="8676511" y="4521376"/>
            <a:ext cx="934978" cy="877711"/>
          </a:xfrm>
          <a:custGeom>
            <a:avLst/>
            <a:gdLst/>
            <a:ahLst/>
            <a:cxnLst/>
            <a:rect l="l" t="t" r="r" b="b"/>
            <a:pathLst>
              <a:path w="934978" h="877711">
                <a:moveTo>
                  <a:pt x="0" y="0"/>
                </a:moveTo>
                <a:lnTo>
                  <a:pt x="934978" y="0"/>
                </a:lnTo>
                <a:lnTo>
                  <a:pt x="934978" y="877710"/>
                </a:lnTo>
                <a:lnTo>
                  <a:pt x="0" y="877710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29" name="Freeform 29"/>
          <p:cNvSpPr/>
          <p:nvPr/>
        </p:nvSpPr>
        <p:spPr>
          <a:xfrm>
            <a:off x="14189738" y="4521376"/>
            <a:ext cx="888821" cy="877711"/>
          </a:xfrm>
          <a:custGeom>
            <a:avLst/>
            <a:gdLst/>
            <a:ahLst/>
            <a:cxnLst/>
            <a:rect l="l" t="t" r="r" b="b"/>
            <a:pathLst>
              <a:path w="888821" h="877711">
                <a:moveTo>
                  <a:pt x="0" y="0"/>
                </a:moveTo>
                <a:lnTo>
                  <a:pt x="888821" y="0"/>
                </a:lnTo>
                <a:lnTo>
                  <a:pt x="888821" y="877710"/>
                </a:lnTo>
                <a:lnTo>
                  <a:pt x="0" y="877710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31" name="TextBox 31"/>
          <p:cNvSpPr txBox="1"/>
          <p:nvPr/>
        </p:nvSpPr>
        <p:spPr>
          <a:xfrm>
            <a:off x="4648200" y="1104900"/>
            <a:ext cx="8991600" cy="896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47"/>
              </a:lnSpc>
            </a:pPr>
            <a:r>
              <a:rPr lang="en-US" sz="6399" b="1" dirty="0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Prima </a:t>
            </a:r>
            <a:r>
              <a:rPr lang="en-US" sz="6399" b="1" dirty="0" err="1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Anual</a:t>
            </a:r>
            <a:endParaRPr lang="en-US" sz="6399" b="1" dirty="0">
              <a:solidFill>
                <a:srgbClr val="FFFFFF"/>
              </a:solidFill>
              <a:latin typeface="TT Norms Bold"/>
              <a:ea typeface="TT Norms Bold"/>
              <a:cs typeface="TT Norms Bold"/>
              <a:sym typeface="TT Norms Bold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1729525" y="8304474"/>
            <a:ext cx="3793067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b="1" dirty="0">
                <a:solidFill>
                  <a:srgbClr val="023535"/>
                </a:solidFill>
                <a:latin typeface="TT Norms Bold"/>
                <a:ea typeface="TT Norms Bold"/>
                <a:cs typeface="TT Norms Bold"/>
                <a:sym typeface="TT Norms Bold"/>
              </a:rPr>
              <a:t>Prima1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7219674" y="8304474"/>
            <a:ext cx="3793067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b="1" dirty="0">
                <a:solidFill>
                  <a:srgbClr val="023535"/>
                </a:solidFill>
                <a:latin typeface="TT Norms Bold"/>
                <a:ea typeface="TT Norms Bold"/>
                <a:cs typeface="TT Norms Bold"/>
                <a:sym typeface="TT Norms Bold"/>
              </a:rPr>
              <a:t>Prima2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2709823" y="8304474"/>
            <a:ext cx="3793067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b="1" dirty="0">
                <a:solidFill>
                  <a:srgbClr val="023535"/>
                </a:solidFill>
                <a:latin typeface="TT Norms Bold"/>
                <a:ea typeface="TT Norms Bold"/>
                <a:cs typeface="TT Norms Bold"/>
                <a:sym typeface="TT Norms Bold"/>
              </a:rPr>
              <a:t>Prima3</a:t>
            </a:r>
          </a:p>
        </p:txBody>
      </p:sp>
      <p:sp>
        <p:nvSpPr>
          <p:cNvPr id="38" name="Freeform 38"/>
          <p:cNvSpPr/>
          <p:nvPr/>
        </p:nvSpPr>
        <p:spPr>
          <a:xfrm>
            <a:off x="17824534" y="-2486017"/>
            <a:ext cx="1411048" cy="2914385"/>
          </a:xfrm>
          <a:custGeom>
            <a:avLst/>
            <a:gdLst/>
            <a:ahLst/>
            <a:cxnLst/>
            <a:rect l="l" t="t" r="r" b="b"/>
            <a:pathLst>
              <a:path w="1411048" h="2914385">
                <a:moveTo>
                  <a:pt x="0" y="0"/>
                </a:moveTo>
                <a:lnTo>
                  <a:pt x="1411048" y="0"/>
                </a:lnTo>
                <a:lnTo>
                  <a:pt x="1411048" y="2914385"/>
                </a:lnTo>
                <a:lnTo>
                  <a:pt x="0" y="2914385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9" name="Freeform 39"/>
          <p:cNvSpPr/>
          <p:nvPr/>
        </p:nvSpPr>
        <p:spPr>
          <a:xfrm>
            <a:off x="17003486" y="9248775"/>
            <a:ext cx="1140503" cy="1038225"/>
          </a:xfrm>
          <a:custGeom>
            <a:avLst/>
            <a:gdLst/>
            <a:ahLst/>
            <a:cxnLst/>
            <a:rect l="l" t="t" r="r" b="b"/>
            <a:pathLst>
              <a:path w="1140503" h="1038225">
                <a:moveTo>
                  <a:pt x="0" y="0"/>
                </a:moveTo>
                <a:lnTo>
                  <a:pt x="1140503" y="0"/>
                </a:lnTo>
                <a:lnTo>
                  <a:pt x="1140503" y="1038225"/>
                </a:lnTo>
                <a:lnTo>
                  <a:pt x="0" y="1038225"/>
                </a:lnTo>
                <a:lnTo>
                  <a:pt x="0" y="0"/>
                </a:lnTo>
                <a:close/>
              </a:path>
            </a:pathLst>
          </a:custGeom>
          <a:blipFill>
            <a:blip r:embed="rId23"/>
            <a:stretch>
              <a:fillRect l="-21248" t="-23964" r="-20633" b="-31894"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2845143" y="-428813"/>
            <a:ext cx="9062563" cy="1737927"/>
          </a:xfrm>
          <a:custGeom>
            <a:avLst/>
            <a:gdLst/>
            <a:ahLst/>
            <a:cxnLst/>
            <a:rect l="l" t="t" r="r" b="b"/>
            <a:pathLst>
              <a:path w="9062563" h="1737927">
                <a:moveTo>
                  <a:pt x="0" y="0"/>
                </a:moveTo>
                <a:lnTo>
                  <a:pt x="9062563" y="0"/>
                </a:lnTo>
                <a:lnTo>
                  <a:pt x="9062563" y="1737927"/>
                </a:lnTo>
                <a:lnTo>
                  <a:pt x="0" y="173792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85886" r="-6470" b="-1745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-741444" flipH="1" flipV="1">
            <a:off x="14659673" y="8304608"/>
            <a:ext cx="7256654" cy="5738804"/>
          </a:xfrm>
          <a:custGeom>
            <a:avLst/>
            <a:gdLst/>
            <a:ahLst/>
            <a:cxnLst/>
            <a:rect l="l" t="t" r="r" b="b"/>
            <a:pathLst>
              <a:path w="7256654" h="5738804">
                <a:moveTo>
                  <a:pt x="7256654" y="5738803"/>
                </a:moveTo>
                <a:lnTo>
                  <a:pt x="0" y="5738803"/>
                </a:lnTo>
                <a:lnTo>
                  <a:pt x="0" y="0"/>
                </a:lnTo>
                <a:lnTo>
                  <a:pt x="7256654" y="0"/>
                </a:lnTo>
                <a:lnTo>
                  <a:pt x="7256654" y="5738803"/>
                </a:lnTo>
                <a:close/>
              </a:path>
            </a:pathLst>
          </a:custGeom>
          <a:blipFill>
            <a:blip r:embed="rId5">
              <a:alphaModFix amt="12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-4274641" y="8836087"/>
            <a:ext cx="7256654" cy="5738804"/>
          </a:xfrm>
          <a:custGeom>
            <a:avLst/>
            <a:gdLst/>
            <a:ahLst/>
            <a:cxnLst/>
            <a:rect l="l" t="t" r="r" b="b"/>
            <a:pathLst>
              <a:path w="7256654" h="5738804">
                <a:moveTo>
                  <a:pt x="0" y="0"/>
                </a:moveTo>
                <a:lnTo>
                  <a:pt x="7256654" y="0"/>
                </a:lnTo>
                <a:lnTo>
                  <a:pt x="7256654" y="5738804"/>
                </a:lnTo>
                <a:lnTo>
                  <a:pt x="0" y="573880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2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9643792" y="857250"/>
            <a:ext cx="8829132" cy="9124950"/>
            <a:chOff x="0" y="0"/>
            <a:chExt cx="1262200" cy="130448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262200" cy="1304489"/>
            </a:xfrm>
            <a:custGeom>
              <a:avLst/>
              <a:gdLst/>
              <a:ahLst/>
              <a:cxnLst/>
              <a:rect l="l" t="t" r="r" b="b"/>
              <a:pathLst>
                <a:path w="1262200" h="1304489">
                  <a:moveTo>
                    <a:pt x="8769" y="0"/>
                  </a:moveTo>
                  <a:lnTo>
                    <a:pt x="1253431" y="0"/>
                  </a:lnTo>
                  <a:cubicBezTo>
                    <a:pt x="1258274" y="0"/>
                    <a:pt x="1262200" y="3926"/>
                    <a:pt x="1262200" y="8769"/>
                  </a:cubicBezTo>
                  <a:lnTo>
                    <a:pt x="1262200" y="1295721"/>
                  </a:lnTo>
                  <a:cubicBezTo>
                    <a:pt x="1262200" y="1300564"/>
                    <a:pt x="1258274" y="1304489"/>
                    <a:pt x="1253431" y="1304489"/>
                  </a:cubicBezTo>
                  <a:lnTo>
                    <a:pt x="8769" y="1304489"/>
                  </a:lnTo>
                  <a:cubicBezTo>
                    <a:pt x="6443" y="1304489"/>
                    <a:pt x="4213" y="1303566"/>
                    <a:pt x="2568" y="1301921"/>
                  </a:cubicBezTo>
                  <a:cubicBezTo>
                    <a:pt x="924" y="1300277"/>
                    <a:pt x="0" y="1298046"/>
                    <a:pt x="0" y="1295721"/>
                  </a:cubicBezTo>
                  <a:lnTo>
                    <a:pt x="0" y="8769"/>
                  </a:lnTo>
                  <a:cubicBezTo>
                    <a:pt x="0" y="3926"/>
                    <a:pt x="3926" y="0"/>
                    <a:pt x="8769" y="0"/>
                  </a:cubicBezTo>
                  <a:close/>
                </a:path>
              </a:pathLst>
            </a:custGeom>
            <a:blipFill>
              <a:blip r:embed="rId7"/>
              <a:stretch>
                <a:fillRect l="-54832"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-115192" y="0"/>
            <a:ext cx="1811118" cy="9982200"/>
            <a:chOff x="0" y="0"/>
            <a:chExt cx="477002" cy="262905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77002" cy="2629057"/>
            </a:xfrm>
            <a:custGeom>
              <a:avLst/>
              <a:gdLst/>
              <a:ahLst/>
              <a:cxnLst/>
              <a:rect l="l" t="t" r="r" b="b"/>
              <a:pathLst>
                <a:path w="477002" h="2629057">
                  <a:moveTo>
                    <a:pt x="42747" y="0"/>
                  </a:moveTo>
                  <a:lnTo>
                    <a:pt x="434256" y="0"/>
                  </a:lnTo>
                  <a:cubicBezTo>
                    <a:pt x="457864" y="0"/>
                    <a:pt x="477002" y="19138"/>
                    <a:pt x="477002" y="42747"/>
                  </a:cubicBezTo>
                  <a:lnTo>
                    <a:pt x="477002" y="2586310"/>
                  </a:lnTo>
                  <a:cubicBezTo>
                    <a:pt x="477002" y="2597647"/>
                    <a:pt x="472499" y="2608520"/>
                    <a:pt x="464482" y="2616537"/>
                  </a:cubicBezTo>
                  <a:cubicBezTo>
                    <a:pt x="456466" y="2624553"/>
                    <a:pt x="445593" y="2629057"/>
                    <a:pt x="434256" y="2629057"/>
                  </a:cubicBezTo>
                  <a:lnTo>
                    <a:pt x="42747" y="2629057"/>
                  </a:lnTo>
                  <a:cubicBezTo>
                    <a:pt x="31410" y="2629057"/>
                    <a:pt x="20537" y="2624553"/>
                    <a:pt x="12520" y="2616537"/>
                  </a:cubicBezTo>
                  <a:cubicBezTo>
                    <a:pt x="4504" y="2608520"/>
                    <a:pt x="0" y="2597647"/>
                    <a:pt x="0" y="2586310"/>
                  </a:cubicBezTo>
                  <a:lnTo>
                    <a:pt x="0" y="42747"/>
                  </a:lnTo>
                  <a:cubicBezTo>
                    <a:pt x="0" y="31410"/>
                    <a:pt x="4504" y="20537"/>
                    <a:pt x="12520" y="12520"/>
                  </a:cubicBezTo>
                  <a:cubicBezTo>
                    <a:pt x="20537" y="4504"/>
                    <a:pt x="31410" y="0"/>
                    <a:pt x="42747" y="0"/>
                  </a:cubicBezTo>
                  <a:close/>
                </a:path>
              </a:pathLst>
            </a:custGeom>
            <a:solidFill>
              <a:srgbClr val="189B7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190500"/>
              <a:ext cx="477002" cy="28195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040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519191" y="6103640"/>
            <a:ext cx="764156" cy="760336"/>
          </a:xfrm>
          <a:custGeom>
            <a:avLst/>
            <a:gdLst/>
            <a:ahLst/>
            <a:cxnLst/>
            <a:rect l="l" t="t" r="r" b="b"/>
            <a:pathLst>
              <a:path w="764156" h="760336">
                <a:moveTo>
                  <a:pt x="0" y="0"/>
                </a:moveTo>
                <a:lnTo>
                  <a:pt x="764156" y="0"/>
                </a:lnTo>
                <a:lnTo>
                  <a:pt x="764156" y="760336"/>
                </a:lnTo>
                <a:lnTo>
                  <a:pt x="0" y="76033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519191" y="4836085"/>
            <a:ext cx="764156" cy="541596"/>
          </a:xfrm>
          <a:custGeom>
            <a:avLst/>
            <a:gdLst/>
            <a:ahLst/>
            <a:cxnLst/>
            <a:rect l="l" t="t" r="r" b="b"/>
            <a:pathLst>
              <a:path w="764156" h="541596">
                <a:moveTo>
                  <a:pt x="0" y="0"/>
                </a:moveTo>
                <a:lnTo>
                  <a:pt x="764156" y="0"/>
                </a:lnTo>
                <a:lnTo>
                  <a:pt x="764156" y="541596"/>
                </a:lnTo>
                <a:lnTo>
                  <a:pt x="0" y="54159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519191" y="3345959"/>
            <a:ext cx="764156" cy="767996"/>
          </a:xfrm>
          <a:custGeom>
            <a:avLst/>
            <a:gdLst/>
            <a:ahLst/>
            <a:cxnLst/>
            <a:rect l="l" t="t" r="r" b="b"/>
            <a:pathLst>
              <a:path w="764156" h="767996">
                <a:moveTo>
                  <a:pt x="0" y="0"/>
                </a:moveTo>
                <a:lnTo>
                  <a:pt x="764156" y="0"/>
                </a:lnTo>
                <a:lnTo>
                  <a:pt x="764156" y="767997"/>
                </a:lnTo>
                <a:lnTo>
                  <a:pt x="0" y="76799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>
            <a:off x="519191" y="7443731"/>
            <a:ext cx="764156" cy="834004"/>
          </a:xfrm>
          <a:custGeom>
            <a:avLst/>
            <a:gdLst/>
            <a:ahLst/>
            <a:cxnLst/>
            <a:rect l="l" t="t" r="r" b="b"/>
            <a:pathLst>
              <a:path w="764156" h="834004">
                <a:moveTo>
                  <a:pt x="0" y="0"/>
                </a:moveTo>
                <a:lnTo>
                  <a:pt x="764156" y="0"/>
                </a:lnTo>
                <a:lnTo>
                  <a:pt x="764156" y="834004"/>
                </a:lnTo>
                <a:lnTo>
                  <a:pt x="0" y="83400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 rot="5400000">
            <a:off x="8491400" y="9243713"/>
            <a:ext cx="2304785" cy="2333959"/>
          </a:xfrm>
          <a:custGeom>
            <a:avLst/>
            <a:gdLst/>
            <a:ahLst/>
            <a:cxnLst/>
            <a:rect l="l" t="t" r="r" b="b"/>
            <a:pathLst>
              <a:path w="2304785" h="2333959">
                <a:moveTo>
                  <a:pt x="0" y="0"/>
                </a:moveTo>
                <a:lnTo>
                  <a:pt x="2304785" y="0"/>
                </a:lnTo>
                <a:lnTo>
                  <a:pt x="2304785" y="2333959"/>
                </a:lnTo>
                <a:lnTo>
                  <a:pt x="0" y="2333959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 rot="5400000">
            <a:off x="17099297" y="2744842"/>
            <a:ext cx="2700592" cy="1077675"/>
          </a:xfrm>
          <a:custGeom>
            <a:avLst/>
            <a:gdLst/>
            <a:ahLst/>
            <a:cxnLst/>
            <a:rect l="l" t="t" r="r" b="b"/>
            <a:pathLst>
              <a:path w="2700592" h="1077675">
                <a:moveTo>
                  <a:pt x="0" y="0"/>
                </a:moveTo>
                <a:lnTo>
                  <a:pt x="2700592" y="0"/>
                </a:lnTo>
                <a:lnTo>
                  <a:pt x="2700592" y="1077675"/>
                </a:lnTo>
                <a:lnTo>
                  <a:pt x="0" y="1077675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r="-3357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17"/>
          <p:cNvSpPr/>
          <p:nvPr/>
        </p:nvSpPr>
        <p:spPr>
          <a:xfrm>
            <a:off x="17774614" y="-137234"/>
            <a:ext cx="677531" cy="552187"/>
          </a:xfrm>
          <a:custGeom>
            <a:avLst/>
            <a:gdLst/>
            <a:ahLst/>
            <a:cxnLst/>
            <a:rect l="l" t="t" r="r" b="b"/>
            <a:pathLst>
              <a:path w="677531" h="552187">
                <a:moveTo>
                  <a:pt x="0" y="0"/>
                </a:moveTo>
                <a:lnTo>
                  <a:pt x="677530" y="0"/>
                </a:lnTo>
                <a:lnTo>
                  <a:pt x="677530" y="552187"/>
                </a:lnTo>
                <a:lnTo>
                  <a:pt x="0" y="552187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8"/>
          <p:cNvSpPr/>
          <p:nvPr/>
        </p:nvSpPr>
        <p:spPr>
          <a:xfrm>
            <a:off x="-1027496" y="1457188"/>
            <a:ext cx="1491022" cy="952391"/>
          </a:xfrm>
          <a:custGeom>
            <a:avLst/>
            <a:gdLst/>
            <a:ahLst/>
            <a:cxnLst/>
            <a:rect l="l" t="t" r="r" b="b"/>
            <a:pathLst>
              <a:path w="1491022" h="952391">
                <a:moveTo>
                  <a:pt x="0" y="0"/>
                </a:moveTo>
                <a:lnTo>
                  <a:pt x="1491022" y="0"/>
                </a:lnTo>
                <a:lnTo>
                  <a:pt x="1491022" y="952391"/>
                </a:lnTo>
                <a:lnTo>
                  <a:pt x="0" y="952391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Freeform 19"/>
          <p:cNvSpPr/>
          <p:nvPr/>
        </p:nvSpPr>
        <p:spPr>
          <a:xfrm>
            <a:off x="3346892" y="-428813"/>
            <a:ext cx="4752079" cy="4752079"/>
          </a:xfrm>
          <a:custGeom>
            <a:avLst/>
            <a:gdLst/>
            <a:ahLst/>
            <a:cxnLst/>
            <a:rect l="l" t="t" r="r" b="b"/>
            <a:pathLst>
              <a:path w="4752079" h="4752079">
                <a:moveTo>
                  <a:pt x="0" y="0"/>
                </a:moveTo>
                <a:lnTo>
                  <a:pt x="4752079" y="0"/>
                </a:lnTo>
                <a:lnTo>
                  <a:pt x="4752079" y="4752079"/>
                </a:lnTo>
                <a:lnTo>
                  <a:pt x="0" y="4752079"/>
                </a:lnTo>
                <a:lnTo>
                  <a:pt x="0" y="0"/>
                </a:lnTo>
                <a:close/>
              </a:path>
            </a:pathLst>
          </a:custGeom>
          <a:blipFill>
            <a:blip r:embed="rId2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0" name="Group 20"/>
          <p:cNvGrpSpPr/>
          <p:nvPr/>
        </p:nvGrpSpPr>
        <p:grpSpPr>
          <a:xfrm>
            <a:off x="2786743" y="4786079"/>
            <a:ext cx="5312229" cy="1019033"/>
            <a:chOff x="0" y="-66675"/>
            <a:chExt cx="7082971" cy="1358710"/>
          </a:xfrm>
        </p:grpSpPr>
        <p:sp>
          <p:nvSpPr>
            <p:cNvPr id="21" name="TextBox 21"/>
            <p:cNvSpPr txBox="1"/>
            <p:nvPr/>
          </p:nvSpPr>
          <p:spPr>
            <a:xfrm>
              <a:off x="7257" y="713928"/>
              <a:ext cx="6538802" cy="5781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528"/>
                </a:lnSpc>
              </a:pPr>
              <a:r>
                <a:rPr lang="en-US" sz="2520" dirty="0">
                  <a:solidFill>
                    <a:srgbClr val="023535"/>
                  </a:solidFill>
                  <a:latin typeface="TT Norms"/>
                  <a:ea typeface="TT Norms"/>
                  <a:cs typeface="TT Norms"/>
                  <a:sym typeface="TT Norms"/>
                </a:rPr>
                <a:t>Director General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66675"/>
              <a:ext cx="7082971" cy="6924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3000" b="1" dirty="0">
                  <a:solidFill>
                    <a:srgbClr val="023535"/>
                  </a:solidFill>
                  <a:latin typeface="TT Norms Bold"/>
                  <a:ea typeface="TT Norms Bold"/>
                  <a:cs typeface="TT Norms Bold"/>
                  <a:sym typeface="TT Norms Bold"/>
                </a:rPr>
                <a:t>Carlos Eduardo Pinto Tob </a:t>
              </a:r>
              <a:r>
                <a:rPr lang="en-US" sz="3000" b="1" dirty="0" err="1">
                  <a:solidFill>
                    <a:srgbClr val="023535"/>
                  </a:solidFill>
                  <a:latin typeface="TT Norms Bold"/>
                  <a:ea typeface="TT Norms Bold"/>
                  <a:cs typeface="TT Norms Bold"/>
                  <a:sym typeface="TT Norms Bold"/>
                </a:rPr>
                <a:t>ias</a:t>
              </a:r>
              <a:endParaRPr lang="en-US" sz="3000" b="1" dirty="0">
                <a:solidFill>
                  <a:srgbClr val="023535"/>
                </a:solidFill>
                <a:latin typeface="TT Norms Bold"/>
                <a:ea typeface="TT Norms Bold"/>
                <a:cs typeface="TT Norms Bold"/>
                <a:sym typeface="TT Norms Bold"/>
              </a:endParaRP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2786743" y="6163004"/>
            <a:ext cx="5312229" cy="1019033"/>
            <a:chOff x="0" y="-66675"/>
            <a:chExt cx="7082971" cy="1358710"/>
          </a:xfrm>
        </p:grpSpPr>
        <p:sp>
          <p:nvSpPr>
            <p:cNvPr id="24" name="TextBox 24"/>
            <p:cNvSpPr txBox="1"/>
            <p:nvPr/>
          </p:nvSpPr>
          <p:spPr>
            <a:xfrm>
              <a:off x="7257" y="713928"/>
              <a:ext cx="6538802" cy="5781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528"/>
                </a:lnSpc>
              </a:pPr>
              <a:r>
                <a:rPr lang="en-US" sz="2520" dirty="0">
                  <a:solidFill>
                    <a:srgbClr val="023535"/>
                  </a:solidFill>
                  <a:latin typeface="TT Norms"/>
                  <a:ea typeface="TT Norms"/>
                  <a:cs typeface="TT Norms"/>
                  <a:sym typeface="TT Norms"/>
                </a:rPr>
                <a:t>+52 81 2072 8261</a:t>
              </a: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-66675"/>
              <a:ext cx="7082971" cy="6924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3000" b="1" dirty="0" err="1">
                  <a:solidFill>
                    <a:srgbClr val="023535"/>
                  </a:solidFill>
                  <a:latin typeface="TT Norms Bold"/>
                  <a:ea typeface="TT Norms Bold"/>
                  <a:cs typeface="TT Norms Bold"/>
                  <a:sym typeface="TT Norms Bold"/>
                </a:rPr>
                <a:t>Teléfono</a:t>
              </a:r>
              <a:endParaRPr lang="en-US" sz="3000" b="1" dirty="0">
                <a:solidFill>
                  <a:srgbClr val="023535"/>
                </a:solidFill>
                <a:latin typeface="TT Norms Bold"/>
                <a:ea typeface="TT Norms Bold"/>
                <a:cs typeface="TT Norms Bold"/>
                <a:sym typeface="TT Norms Bold"/>
              </a:endParaRP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2786743" y="7539929"/>
            <a:ext cx="5312229" cy="1019033"/>
            <a:chOff x="0" y="-66675"/>
            <a:chExt cx="7082971" cy="1358710"/>
          </a:xfrm>
        </p:grpSpPr>
        <p:sp>
          <p:nvSpPr>
            <p:cNvPr id="27" name="TextBox 27"/>
            <p:cNvSpPr txBox="1"/>
            <p:nvPr/>
          </p:nvSpPr>
          <p:spPr>
            <a:xfrm>
              <a:off x="7257" y="713928"/>
              <a:ext cx="6538802" cy="5781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528"/>
                </a:lnSpc>
              </a:pPr>
              <a:r>
                <a:rPr lang="en-US" sz="2520" dirty="0">
                  <a:solidFill>
                    <a:srgbClr val="023535"/>
                  </a:solidFill>
                  <a:latin typeface="TT Norms"/>
                  <a:ea typeface="TT Norms"/>
                  <a:cs typeface="TT Norms"/>
                  <a:sym typeface="TT Norms"/>
                </a:rPr>
                <a:t>carlos@safeandsound.com.mx</a:t>
              </a:r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-66675"/>
              <a:ext cx="7082971" cy="6924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3000" b="1" dirty="0">
                  <a:solidFill>
                    <a:srgbClr val="023535"/>
                  </a:solidFill>
                  <a:latin typeface="TT Norms Bold"/>
                  <a:ea typeface="TT Norms Bold"/>
                  <a:cs typeface="TT Norms Bold"/>
                  <a:sym typeface="TT Norms Bold"/>
                </a:rPr>
                <a:t>Correo </a:t>
              </a:r>
              <a:r>
                <a:rPr lang="en-US" sz="3000" b="1" dirty="0" err="1">
                  <a:solidFill>
                    <a:srgbClr val="023535"/>
                  </a:solidFill>
                  <a:latin typeface="TT Norms Bold"/>
                  <a:ea typeface="TT Norms Bold"/>
                  <a:cs typeface="TT Norms Bold"/>
                  <a:sym typeface="TT Norms Bold"/>
                </a:rPr>
                <a:t>Electrónico</a:t>
              </a:r>
              <a:endParaRPr lang="en-US" sz="3000" b="1" dirty="0">
                <a:solidFill>
                  <a:srgbClr val="023535"/>
                </a:solidFill>
                <a:latin typeface="TT Norms Bold"/>
                <a:ea typeface="TT Norms Bold"/>
                <a:cs typeface="TT Norms Bold"/>
                <a:sym typeface="TT Norms Bold"/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</TotalTime>
  <Words>102</Words>
  <Application>Microsoft Office PowerPoint</Application>
  <PresentationFormat>Custom</PresentationFormat>
  <Paragraphs>43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TT Norms Bold</vt:lpstr>
      <vt:lpstr>Arial</vt:lpstr>
      <vt:lpstr>Calibri</vt:lpstr>
      <vt:lpstr>TT Norms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corporativa s&amp;s</dc:title>
  <cp:lastModifiedBy>Alexi Castillo</cp:lastModifiedBy>
  <cp:revision>5</cp:revision>
  <dcterms:created xsi:type="dcterms:W3CDTF">2006-08-16T00:00:00Z</dcterms:created>
  <dcterms:modified xsi:type="dcterms:W3CDTF">2025-10-08T14:15:17Z</dcterms:modified>
  <dc:identifier>DAGuktcN8Kc</dc:identifier>
</cp:coreProperties>
</file>